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2"/>
  </p:notesMasterIdLst>
  <p:sldIdLst>
    <p:sldId id="258" r:id="rId2"/>
    <p:sldId id="257" r:id="rId3"/>
    <p:sldId id="259" r:id="rId4"/>
    <p:sldId id="261" r:id="rId5"/>
    <p:sldId id="260" r:id="rId6"/>
    <p:sldId id="262" r:id="rId7"/>
    <p:sldId id="267" r:id="rId8"/>
    <p:sldId id="263" r:id="rId9"/>
    <p:sldId id="280" r:id="rId10"/>
    <p:sldId id="288" r:id="rId11"/>
    <p:sldId id="274" r:id="rId12"/>
    <p:sldId id="281" r:id="rId13"/>
    <p:sldId id="271" r:id="rId14"/>
    <p:sldId id="272" r:id="rId15"/>
    <p:sldId id="273" r:id="rId16"/>
    <p:sldId id="264" r:id="rId17"/>
    <p:sldId id="265" r:id="rId18"/>
    <p:sldId id="266" r:id="rId19"/>
    <p:sldId id="268" r:id="rId20"/>
    <p:sldId id="269" r:id="rId21"/>
    <p:sldId id="270" r:id="rId22"/>
    <p:sldId id="275" r:id="rId23"/>
    <p:sldId id="278" r:id="rId24"/>
    <p:sldId id="276" r:id="rId25"/>
    <p:sldId id="282" r:id="rId26"/>
    <p:sldId id="283" r:id="rId27"/>
    <p:sldId id="284" r:id="rId28"/>
    <p:sldId id="285" r:id="rId29"/>
    <p:sldId id="286" r:id="rId30"/>
    <p:sldId id="277" r:id="rId31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73CE1-9B0B-4D67-BE0D-3069CD491D4D}" type="datetimeFigureOut">
              <a:rPr lang="fi-FI" smtClean="0"/>
              <a:t>17.12.2024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C0760-AA60-4F0D-B1B2-EB1A435CF6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641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32782" y="2130426"/>
            <a:ext cx="9926437" cy="1470025"/>
          </a:xfrm>
        </p:spPr>
        <p:txBody>
          <a:bodyPr>
            <a:normAutofit/>
          </a:bodyPr>
          <a:lstStyle>
            <a:lvl1pPr>
              <a:defRPr sz="3500" cap="all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32782" y="3600450"/>
            <a:ext cx="9926437" cy="945274"/>
          </a:xfrm>
        </p:spPr>
        <p:txBody>
          <a:bodyPr>
            <a:normAutofit/>
          </a:bodyPr>
          <a:lstStyle>
            <a:lvl1pPr marL="0" indent="0" algn="ctr">
              <a:buNone/>
              <a:defRPr sz="2300" cap="all">
                <a:solidFill>
                  <a:schemeClr val="tx1"/>
                </a:solidFill>
                <a:latin typeface="Arial Blac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AB578-80F4-7C49-BD87-94FADA5A2AD7}" type="datetimeFigureOut">
              <a:rPr lang="fi-FI" smtClean="0"/>
              <a:t>17.12.2024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1A55-43D6-B44A-BF6E-F8E62508F1F4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60" y="4549108"/>
            <a:ext cx="5447881" cy="168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3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922575" y="1600201"/>
            <a:ext cx="10309480" cy="3462283"/>
          </a:xfrm>
        </p:spPr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5385968" y="5454214"/>
            <a:ext cx="2844800" cy="365125"/>
          </a:xfrm>
        </p:spPr>
        <p:txBody>
          <a:bodyPr/>
          <a:lstStyle/>
          <a:p>
            <a:fld id="{F80AB578-80F4-7C49-BD87-94FADA5A2AD7}" type="datetimeFigureOut">
              <a:rPr lang="fi-FI" smtClean="0"/>
              <a:t>17.12.2024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387255" y="5454214"/>
            <a:ext cx="2844800" cy="365125"/>
          </a:xfrm>
        </p:spPr>
        <p:txBody>
          <a:bodyPr/>
          <a:lstStyle/>
          <a:p>
            <a:fld id="{DEA11A55-43D6-B44A-BF6E-F8E62508F1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313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8839200" y="534277"/>
            <a:ext cx="2743200" cy="4510691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534276"/>
            <a:ext cx="8026400" cy="4510691"/>
          </a:xfrm>
        </p:spPr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5362611" y="5480489"/>
            <a:ext cx="2844800" cy="365125"/>
          </a:xfrm>
        </p:spPr>
        <p:txBody>
          <a:bodyPr/>
          <a:lstStyle/>
          <a:p>
            <a:fld id="{F80AB578-80F4-7C49-BD87-94FADA5A2AD7}" type="datetimeFigureOut">
              <a:rPr lang="fi-FI" smtClean="0"/>
              <a:t>17.12.2024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387255" y="5480489"/>
            <a:ext cx="2844800" cy="365125"/>
          </a:xfrm>
        </p:spPr>
        <p:txBody>
          <a:bodyPr/>
          <a:lstStyle/>
          <a:p>
            <a:fld id="{DEA11A55-43D6-B44A-BF6E-F8E62508F1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1014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957610" y="376621"/>
            <a:ext cx="10276781" cy="1041017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EBD36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57610" y="1600201"/>
            <a:ext cx="10276781" cy="34447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5269185" y="5340351"/>
            <a:ext cx="2844800" cy="365125"/>
          </a:xfrm>
        </p:spPr>
        <p:txBody>
          <a:bodyPr/>
          <a:lstStyle/>
          <a:p>
            <a:fld id="{F80AB578-80F4-7C49-BD87-94FADA5A2AD7}" type="datetimeFigureOut">
              <a:rPr lang="fi-FI" smtClean="0"/>
              <a:t>17.12.2024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389591" y="5340351"/>
            <a:ext cx="2844800" cy="365125"/>
          </a:xfrm>
        </p:spPr>
        <p:txBody>
          <a:bodyPr/>
          <a:lstStyle/>
          <a:p>
            <a:fld id="{DEA11A55-43D6-B44A-BF6E-F8E62508F1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0947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3880069"/>
            <a:ext cx="10363200" cy="1083112"/>
          </a:xfrm>
        </p:spPr>
        <p:txBody>
          <a:bodyPr anchor="b">
            <a:normAutofit/>
          </a:bodyPr>
          <a:lstStyle>
            <a:lvl1pPr algn="l">
              <a:defRPr sz="2500" b="1" cap="all">
                <a:solidFill>
                  <a:srgbClr val="FEBD36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1531611"/>
            <a:ext cx="10363200" cy="2006873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5403485" y="5343963"/>
            <a:ext cx="2844800" cy="365125"/>
          </a:xfrm>
        </p:spPr>
        <p:txBody>
          <a:bodyPr/>
          <a:lstStyle/>
          <a:p>
            <a:fld id="{F80AB578-80F4-7C49-BD87-94FADA5A2AD7}" type="datetimeFigureOut">
              <a:rPr lang="fi-FI" smtClean="0"/>
              <a:t>17.12.2024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481484" y="5349109"/>
            <a:ext cx="2844800" cy="365125"/>
          </a:xfrm>
        </p:spPr>
        <p:txBody>
          <a:bodyPr/>
          <a:lstStyle/>
          <a:p>
            <a:fld id="{DEA11A55-43D6-B44A-BF6E-F8E62508F1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828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945932" y="359103"/>
            <a:ext cx="10253425" cy="105853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EBD36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945931" y="1600201"/>
            <a:ext cx="5048469" cy="342724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001756" cy="342724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5724635" y="5305317"/>
            <a:ext cx="2844800" cy="365125"/>
          </a:xfrm>
        </p:spPr>
        <p:txBody>
          <a:bodyPr/>
          <a:lstStyle/>
          <a:p>
            <a:fld id="{F80AB578-80F4-7C49-BD87-94FADA5A2AD7}" type="datetimeFigureOut">
              <a:rPr lang="fi-FI" smtClean="0"/>
              <a:t>17.12.2024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8737601" y="5305317"/>
            <a:ext cx="2461756" cy="365125"/>
          </a:xfrm>
        </p:spPr>
        <p:txBody>
          <a:bodyPr/>
          <a:lstStyle/>
          <a:p>
            <a:fld id="{DEA11A55-43D6-B44A-BF6E-F8E62508F1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7852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945931" y="367862"/>
            <a:ext cx="10239411" cy="104977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EBD36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45931" y="1535113"/>
            <a:ext cx="505058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945931" y="2174875"/>
            <a:ext cx="5050587" cy="28963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49919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4991975" cy="28963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>
          <a:xfrm>
            <a:off x="5327577" y="5357868"/>
            <a:ext cx="2844800" cy="365125"/>
          </a:xfrm>
        </p:spPr>
        <p:txBody>
          <a:bodyPr/>
          <a:lstStyle/>
          <a:p>
            <a:fld id="{F80AB578-80F4-7C49-BD87-94FADA5A2AD7}" type="datetimeFigureOut">
              <a:rPr lang="fi-FI" smtClean="0"/>
              <a:t>17.12.2024</a:t>
            </a:fld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>
          <a:xfrm>
            <a:off x="8340541" y="5357868"/>
            <a:ext cx="2844800" cy="365125"/>
          </a:xfrm>
        </p:spPr>
        <p:txBody>
          <a:bodyPr/>
          <a:lstStyle/>
          <a:p>
            <a:fld id="{DEA11A55-43D6-B44A-BF6E-F8E62508F1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582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367862"/>
            <a:ext cx="10972800" cy="104977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B3DC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>
          <a:xfrm>
            <a:off x="5181600" y="5375385"/>
            <a:ext cx="2844800" cy="365125"/>
          </a:xfrm>
        </p:spPr>
        <p:txBody>
          <a:bodyPr/>
          <a:lstStyle/>
          <a:p>
            <a:fld id="{F80AB578-80F4-7C49-BD87-94FADA5A2AD7}" type="datetimeFigureOut">
              <a:rPr lang="fi-FI" smtClean="0"/>
              <a:t>17.12.2024</a:t>
            </a:fld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>
          <a:xfrm>
            <a:off x="8363897" y="5375385"/>
            <a:ext cx="2844800" cy="365125"/>
          </a:xfrm>
        </p:spPr>
        <p:txBody>
          <a:bodyPr/>
          <a:lstStyle/>
          <a:p>
            <a:fld id="{DEA11A55-43D6-B44A-BF6E-F8E62508F1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4214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5339256" y="5375386"/>
            <a:ext cx="2844800" cy="365125"/>
          </a:xfrm>
        </p:spPr>
        <p:txBody>
          <a:bodyPr/>
          <a:lstStyle/>
          <a:p>
            <a:fld id="{F80AB578-80F4-7C49-BD87-94FADA5A2AD7}" type="datetimeFigureOut">
              <a:rPr lang="fi-FI" smtClean="0"/>
              <a:t>17.12.2024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375577" y="5375386"/>
            <a:ext cx="2844800" cy="365125"/>
          </a:xfrm>
        </p:spPr>
        <p:txBody>
          <a:bodyPr/>
          <a:lstStyle/>
          <a:p>
            <a:fld id="{DEA11A55-43D6-B44A-BF6E-F8E62508F1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9257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1" y="595586"/>
            <a:ext cx="4011084" cy="1094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595587"/>
            <a:ext cx="6815667" cy="44318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935655"/>
            <a:ext cx="4011084" cy="309179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5350933" y="5410419"/>
            <a:ext cx="2844800" cy="365125"/>
          </a:xfrm>
        </p:spPr>
        <p:txBody>
          <a:bodyPr/>
          <a:lstStyle/>
          <a:p>
            <a:fld id="{F80AB578-80F4-7C49-BD87-94FADA5A2AD7}" type="datetimeFigureOut">
              <a:rPr lang="fi-FI" smtClean="0"/>
              <a:t>17.12.2024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8387255" y="5410419"/>
            <a:ext cx="2844800" cy="365125"/>
          </a:xfrm>
        </p:spPr>
        <p:txBody>
          <a:bodyPr/>
          <a:lstStyle/>
          <a:p>
            <a:fld id="{DEA11A55-43D6-B44A-BF6E-F8E62508F1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38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957610" y="329406"/>
            <a:ext cx="10276781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1304707"/>
            <a:ext cx="7315200" cy="36789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5432680" y="5436695"/>
            <a:ext cx="2844800" cy="365125"/>
          </a:xfrm>
        </p:spPr>
        <p:txBody>
          <a:bodyPr/>
          <a:lstStyle/>
          <a:p>
            <a:fld id="{F80AB578-80F4-7C49-BD87-94FADA5A2AD7}" type="datetimeFigureOut">
              <a:rPr lang="fi-FI" smtClean="0"/>
              <a:t>17.12.2024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8389591" y="5436695"/>
            <a:ext cx="2844800" cy="365125"/>
          </a:xfrm>
        </p:spPr>
        <p:txBody>
          <a:bodyPr/>
          <a:lstStyle/>
          <a:p>
            <a:fld id="{DEA11A55-43D6-B44A-BF6E-F8E62508F1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3937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AB578-80F4-7C49-BD87-94FADA5A2AD7}" type="datetimeFigureOut">
              <a:rPr lang="fi-FI" smtClean="0"/>
              <a:t>17.12.2024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11A55-43D6-B44A-BF6E-F8E62508F1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074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400" kern="1200">
          <a:solidFill>
            <a:srgbClr val="FEBD36"/>
          </a:solidFill>
          <a:latin typeface="Arial Black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mailto:piia.peltokangas@jokioinen.fi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52501" y="368880"/>
            <a:ext cx="9681232" cy="1925713"/>
          </a:xfrm>
        </p:spPr>
        <p:txBody>
          <a:bodyPr>
            <a:normAutofit/>
          </a:bodyPr>
          <a:lstStyle/>
          <a:p>
            <a:r>
              <a:rPr lang="fi-FI" sz="5000" dirty="0">
                <a:cs typeface="Arial Black"/>
              </a:rPr>
              <a:t>LUKUTAITOTYÖ JOKIOISTEN KUNNASSA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82154" y="4441698"/>
            <a:ext cx="1711002" cy="1163574"/>
          </a:xfrm>
        </p:spPr>
        <p:txBody>
          <a:bodyPr>
            <a:normAutofit/>
          </a:bodyPr>
          <a:lstStyle/>
          <a:p>
            <a:r>
              <a:rPr lang="fi-FI" sz="2400" dirty="0">
                <a:cs typeface="Arial Black"/>
              </a:rPr>
              <a:t> 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B89386B-F20A-0034-5A7F-6E929BE2DCCD}"/>
              </a:ext>
            </a:extLst>
          </p:cNvPr>
          <p:cNvSpPr txBox="1"/>
          <p:nvPr/>
        </p:nvSpPr>
        <p:spPr>
          <a:xfrm>
            <a:off x="2393155" y="2294593"/>
            <a:ext cx="74056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500" b="1" dirty="0"/>
              <a:t>Lukutaitoverkostotoiminta ja kesälukukampanja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B5CF74E-956C-AF64-2182-7E2AA1B441EE}"/>
              </a:ext>
            </a:extLst>
          </p:cNvPr>
          <p:cNvSpPr txBox="1"/>
          <p:nvPr/>
        </p:nvSpPr>
        <p:spPr>
          <a:xfrm>
            <a:off x="9408819" y="5407390"/>
            <a:ext cx="24498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b="1" dirty="0"/>
              <a:t>Piia Peltokangas</a:t>
            </a:r>
          </a:p>
          <a:p>
            <a:pPr algn="ctr"/>
            <a:r>
              <a:rPr lang="fi-FI" sz="1800" b="1" dirty="0"/>
              <a:t>Jokioisten kirjasto</a:t>
            </a:r>
          </a:p>
          <a:p>
            <a:pPr algn="ctr"/>
            <a:r>
              <a:rPr lang="fi-FI" b="1" dirty="0"/>
              <a:t>17.12.2024</a:t>
            </a:r>
            <a:endParaRPr lang="fi-FI" sz="1800" b="1" dirty="0"/>
          </a:p>
        </p:txBody>
      </p:sp>
    </p:spTree>
    <p:extLst>
      <p:ext uri="{BB962C8B-B14F-4D97-AF65-F5344CB8AC3E}">
        <p14:creationId xmlns:p14="http://schemas.microsoft.com/office/powerpoint/2010/main" val="3612218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C8BF-ACC8-FD34-8618-2CEFFD460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DF8B86B-AD1C-3FE0-C022-2A14CF2A6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17" y="0"/>
            <a:ext cx="9726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12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B3DF3-F952-EEFC-0C16-C1917CA78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14DDB2-5A4A-7129-BA6B-6D6C56B1D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38" y="411480"/>
            <a:ext cx="10276781" cy="576390"/>
          </a:xfrm>
        </p:spPr>
        <p:txBody>
          <a:bodyPr>
            <a:noAutofit/>
          </a:bodyPr>
          <a:lstStyle/>
          <a:p>
            <a:r>
              <a:rPr lang="fi-FI" sz="3600" dirty="0"/>
              <a:t>Lukulumo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662FB9A-0193-686D-579B-5695B394B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811" y="987870"/>
            <a:ext cx="6074125" cy="4763706"/>
          </a:xfrm>
        </p:spPr>
        <p:txBody>
          <a:bodyPr>
            <a:noAutofit/>
          </a:bodyPr>
          <a:lstStyle/>
          <a:p>
            <a:r>
              <a:rPr lang="fi-FI" sz="2800" dirty="0"/>
              <a:t>Vuonna 2020 kunta haki opetus- ja kulttuuriministeriön erityisavustusta lukemisen kulttuuria ja lukutaitoa vahvistaviin toimenpiteisiin</a:t>
            </a:r>
          </a:p>
          <a:p>
            <a:r>
              <a:rPr lang="fi-FI" sz="2800" dirty="0"/>
              <a:t>Avustuksella hankittiin Lukulumo-palvelu varhaiskasvatukseen ja </a:t>
            </a:r>
            <a:br>
              <a:rPr lang="fi-FI" sz="2800" dirty="0"/>
            </a:br>
            <a:r>
              <a:rPr lang="fi-FI" sz="2800" dirty="0"/>
              <a:t>1.-2.-luokkalaisille vuosiksi 2021-2023</a:t>
            </a:r>
          </a:p>
          <a:p>
            <a:r>
              <a:rPr lang="fi-FI" sz="2800" dirty="0"/>
              <a:t>Jokainen lapsi/perhe sai oikeudet käyttää Lukulumoa kotona</a:t>
            </a:r>
          </a:p>
        </p:txBody>
      </p:sp>
      <p:pic>
        <p:nvPicPr>
          <p:cNvPr id="5" name="Kuva 4" descr="Kuva, joka sisältää kohteen Animoidut lastenohjelmat, clipart, animaatio&#10;&#10;Kuvaus luotu automaattisesti">
            <a:extLst>
              <a:ext uri="{FF2B5EF4-FFF2-40B4-BE49-F238E27FC236}">
                <a16:creationId xmlns:a16="http://schemas.microsoft.com/office/drawing/2014/main" id="{D361D6B1-5DA0-CF96-A70E-D7C87BFE4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81" y="1266873"/>
            <a:ext cx="5641225" cy="42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29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836A8-C6C2-E78B-510D-AB027D327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ADCF8A-1637-F3BB-34BC-83BE4DE7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331" y="421005"/>
            <a:ext cx="5095337" cy="576390"/>
          </a:xfrm>
        </p:spPr>
        <p:txBody>
          <a:bodyPr>
            <a:noAutofit/>
          </a:bodyPr>
          <a:lstStyle/>
          <a:p>
            <a:r>
              <a:rPr lang="fi-FI" sz="3600" dirty="0"/>
              <a:t>Lukulumo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5F264AF-C99E-7620-BAAD-E91B6478E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738" y="1133474"/>
            <a:ext cx="10276781" cy="4618101"/>
          </a:xfrm>
        </p:spPr>
        <p:txBody>
          <a:bodyPr>
            <a:noAutofit/>
          </a:bodyPr>
          <a:lstStyle/>
          <a:p>
            <a:r>
              <a:rPr lang="fi-FI" sz="2800" dirty="0"/>
              <a:t>Esim. vuonna 2021 eskarilaiset osallistuivat Syysloma on lukuloma –kampanjaan Lukulumoa käyttäen.</a:t>
            </a:r>
          </a:p>
          <a:p>
            <a:pPr lvl="1"/>
            <a:r>
              <a:rPr lang="fi-FI" sz="2600" dirty="0"/>
              <a:t>Jokainen eskarilainen luki Lukulumosta kirjan ja kirjoista tehtiin esittelyjulisteita päiväkodin seinille. Yhdessä pohdittiin kirjojen päähenkilöitä ja lapset saivat esitellä toisilleen miten juuri oman kirjan päähenkilö liikkui</a:t>
            </a:r>
          </a:p>
          <a:p>
            <a:pPr marL="457200" lvl="1" indent="0">
              <a:buNone/>
            </a:pPr>
            <a:endParaRPr lang="fi-FI" sz="2600" dirty="0"/>
          </a:p>
          <a:p>
            <a:r>
              <a:rPr lang="fi-FI" sz="2800" dirty="0"/>
              <a:t>Lukulumoa jatkettiin vuodelle 2024: esiopetus, 1.-2.-luokat sekä pienluokkien oppilaat. </a:t>
            </a:r>
          </a:p>
          <a:p>
            <a:r>
              <a:rPr lang="fi-FI" sz="2800" dirty="0"/>
              <a:t>Jatketaan samalla setillä myös 2025.</a:t>
            </a:r>
          </a:p>
        </p:txBody>
      </p:sp>
    </p:spTree>
    <p:extLst>
      <p:ext uri="{BB962C8B-B14F-4D97-AF65-F5344CB8AC3E}">
        <p14:creationId xmlns:p14="http://schemas.microsoft.com/office/powerpoint/2010/main" val="2074262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BC22A-22B7-3A80-1919-1656F78A9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3AF55C-5702-4D7E-6215-6196737FB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Perhepäivähoidon kirjakassit</a:t>
            </a:r>
          </a:p>
        </p:txBody>
      </p:sp>
      <p:pic>
        <p:nvPicPr>
          <p:cNvPr id="5" name="Sisällön paikkamerkki 4" descr="Kuva, joka sisältää kohteen teksti, pussi, Matkatavarat ja laukut, asuste&#10;&#10;Kuvaus luotu automaattisesti">
            <a:extLst>
              <a:ext uri="{FF2B5EF4-FFF2-40B4-BE49-F238E27FC236}">
                <a16:creationId xmlns:a16="http://schemas.microsoft.com/office/drawing/2014/main" id="{E2D287FC-7323-F389-7CEE-B13D16ACD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0312" y="1304131"/>
            <a:ext cx="4294187" cy="4294187"/>
          </a:xfrm>
        </p:spPr>
      </p:pic>
      <p:pic>
        <p:nvPicPr>
          <p:cNvPr id="7" name="Kuva 6" descr="Kuva, joka sisältää kohteen teksti, juliste, Tulostaminen, ruokalista&#10;&#10;Kuvaus luotu automaattisesti">
            <a:extLst>
              <a:ext uri="{FF2B5EF4-FFF2-40B4-BE49-F238E27FC236}">
                <a16:creationId xmlns:a16="http://schemas.microsoft.com/office/drawing/2014/main" id="{7D2C295C-CB88-63C0-03AF-1EE934DFF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89" y="1140618"/>
            <a:ext cx="3573661" cy="47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23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B9A6E-ADB1-E7D1-5BA5-4056EFB7F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D8A02B-82A3-C1EA-C782-D03A2BD0F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Perhepäivähoidon kirjakassit</a:t>
            </a:r>
          </a:p>
        </p:txBody>
      </p:sp>
      <p:pic>
        <p:nvPicPr>
          <p:cNvPr id="8" name="Sisällön paikkamerkki 7" descr="Kuva, joka sisältää kohteen teksti, käsiala, kirje, paperi&#10;&#10;Kuvaus luotu automaattisesti">
            <a:extLst>
              <a:ext uri="{FF2B5EF4-FFF2-40B4-BE49-F238E27FC236}">
                <a16:creationId xmlns:a16="http://schemas.microsoft.com/office/drawing/2014/main" id="{4E227CAF-943B-FADF-C0C2-71EE80F09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92" y="1296193"/>
            <a:ext cx="5276850" cy="3957638"/>
          </a:xfrm>
        </p:spPr>
      </p:pic>
      <p:pic>
        <p:nvPicPr>
          <p:cNvPr id="10" name="Kuva 9" descr="Kuva, joka sisältää kohteen teksti, käsiala, kirje, muste&#10;&#10;Kuvaus luotu automaattisesti">
            <a:extLst>
              <a:ext uri="{FF2B5EF4-FFF2-40B4-BE49-F238E27FC236}">
                <a16:creationId xmlns:a16="http://schemas.microsoft.com/office/drawing/2014/main" id="{CFD23B58-BC6B-950D-3FCB-30C26C6E9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40" y="1296193"/>
            <a:ext cx="5276850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2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46DC5-6434-EA3A-1828-5E7196213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8BB696-C6AC-BC24-876D-3A21D04CD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Kasit lukemassa eskareille</a:t>
            </a:r>
          </a:p>
        </p:txBody>
      </p:sp>
      <p:pic>
        <p:nvPicPr>
          <p:cNvPr id="6" name="Sisällön paikkamerkki 5" descr="Kuva, joka sisältää kohteen henkilö, vaate, sisä-, Ihmisen kasvot&#10;&#10;Kuvaus luotu automaattisesti">
            <a:extLst>
              <a:ext uri="{FF2B5EF4-FFF2-40B4-BE49-F238E27FC236}">
                <a16:creationId xmlns:a16="http://schemas.microsoft.com/office/drawing/2014/main" id="{EE9D2A04-4F00-C19C-919B-8AC1889FC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7" y="1383030"/>
            <a:ext cx="5455919" cy="4091940"/>
          </a:xfrm>
        </p:spPr>
      </p:pic>
      <p:pic>
        <p:nvPicPr>
          <p:cNvPr id="9" name="Kuva 8" descr="Kuva, joka sisältää kohteen vaate, henkilö, Ihmisen kasvot, sisä-&#10;&#10;Kuvaus luotu automaattisesti">
            <a:extLst>
              <a:ext uri="{FF2B5EF4-FFF2-40B4-BE49-F238E27FC236}">
                <a16:creationId xmlns:a16="http://schemas.microsoft.com/office/drawing/2014/main" id="{8B0FCDBF-514C-3737-4D34-40EA58DC4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926" y="1392429"/>
            <a:ext cx="5457627" cy="40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84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257E3-B070-A399-0E2D-AE0967134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D8D426-58D9-E2DC-7099-85FD5167A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Jokioinen 150 -lukujuna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3336212-E297-38DC-A851-0B946E6B8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3200" dirty="0"/>
              <a:t>Vuonna 2023 Jokioisten kunta täytti 150 vuotta</a:t>
            </a:r>
          </a:p>
          <a:p>
            <a:r>
              <a:rPr lang="fi-FI" sz="3200" dirty="0"/>
              <a:t>Juhlavuoden kunniaksi lukutyöryhmä suunnitteli lukukampanjan, jossa koulut ja päiväkodit lukevat 150 kirjaa</a:t>
            </a:r>
          </a:p>
          <a:p>
            <a:r>
              <a:rPr lang="fi-FI" sz="3200" dirty="0"/>
              <a:t>Kouluilla oli omat lukujunat ja päiväkotien yhteinen lukujuna oli kirjastossa</a:t>
            </a:r>
          </a:p>
        </p:txBody>
      </p:sp>
    </p:spTree>
    <p:extLst>
      <p:ext uri="{BB962C8B-B14F-4D97-AF65-F5344CB8AC3E}">
        <p14:creationId xmlns:p14="http://schemas.microsoft.com/office/powerpoint/2010/main" val="4127510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6A035-AD2B-3F91-2095-3D64B6389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0D35F4-1A22-6101-CE36-863152E01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735" y="2155222"/>
            <a:ext cx="3300065" cy="2178653"/>
          </a:xfrm>
        </p:spPr>
        <p:txBody>
          <a:bodyPr>
            <a:noAutofit/>
          </a:bodyPr>
          <a:lstStyle/>
          <a:p>
            <a:r>
              <a:rPr lang="fi-FI" sz="2800" dirty="0"/>
              <a:t>Jokioinen 150</a:t>
            </a:r>
            <a:br>
              <a:rPr lang="fi-FI" sz="2800" dirty="0"/>
            </a:br>
            <a:r>
              <a:rPr lang="fi-FI" sz="2800" dirty="0"/>
              <a:t> </a:t>
            </a:r>
            <a:br>
              <a:rPr lang="fi-FI" sz="2800" dirty="0"/>
            </a:br>
            <a:r>
              <a:rPr lang="fi-FI" sz="2800" dirty="0"/>
              <a:t>päiväkotien lukujuna</a:t>
            </a:r>
            <a:br>
              <a:rPr lang="fi-FI" sz="2800" dirty="0"/>
            </a:br>
            <a:r>
              <a:rPr lang="fi-FI" sz="2800" dirty="0"/>
              <a:t>kirjastossa</a:t>
            </a:r>
          </a:p>
        </p:txBody>
      </p:sp>
      <p:pic>
        <p:nvPicPr>
          <p:cNvPr id="5" name="Sisällön paikkamerkki 4" descr="Kuva, joka sisältää kohteen sisä-, kohtaus, seinä, Hyllyt&#10;&#10;Kuvaus luotu automaattisesti">
            <a:extLst>
              <a:ext uri="{FF2B5EF4-FFF2-40B4-BE49-F238E27FC236}">
                <a16:creationId xmlns:a16="http://schemas.microsoft.com/office/drawing/2014/main" id="{AA2303F1-01A7-FB55-603E-7D0DB2831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91" y="657225"/>
            <a:ext cx="6678083" cy="5008563"/>
          </a:xfrm>
        </p:spPr>
      </p:pic>
    </p:spTree>
    <p:extLst>
      <p:ext uri="{BB962C8B-B14F-4D97-AF65-F5344CB8AC3E}">
        <p14:creationId xmlns:p14="http://schemas.microsoft.com/office/powerpoint/2010/main" val="23278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0B41C-0F86-0065-37C3-6C4851DF1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5EED96-2D18-7480-4F33-579F3B842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085" y="2595946"/>
            <a:ext cx="3300065" cy="1041017"/>
          </a:xfrm>
        </p:spPr>
        <p:txBody>
          <a:bodyPr>
            <a:noAutofit/>
          </a:bodyPr>
          <a:lstStyle/>
          <a:p>
            <a:r>
              <a:rPr lang="fi-FI" sz="3200" dirty="0"/>
              <a:t>Miinan koulun lukujuna</a:t>
            </a:r>
          </a:p>
        </p:txBody>
      </p:sp>
      <p:pic>
        <p:nvPicPr>
          <p:cNvPr id="5" name="Sisällön paikkamerkki 4" descr="Kuva, joka sisältää kohteen teksti, Tarralappu, Lapsitaide, käsiala&#10;&#10;Kuvaus luotu automaattisesti">
            <a:extLst>
              <a:ext uri="{FF2B5EF4-FFF2-40B4-BE49-F238E27FC236}">
                <a16:creationId xmlns:a16="http://schemas.microsoft.com/office/drawing/2014/main" id="{C5D608B8-0126-BAAE-712D-68B8A2374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1" y="420551"/>
            <a:ext cx="7129116" cy="5346837"/>
          </a:xfrm>
        </p:spPr>
      </p:pic>
    </p:spTree>
    <p:extLst>
      <p:ext uri="{BB962C8B-B14F-4D97-AF65-F5344CB8AC3E}">
        <p14:creationId xmlns:p14="http://schemas.microsoft.com/office/powerpoint/2010/main" val="1748375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22935-09EB-E3D1-DBD2-C7AE1B8C1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F574EB-C4B6-321E-D268-8E43AB0B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785" y="533370"/>
            <a:ext cx="6929090" cy="575879"/>
          </a:xfrm>
        </p:spPr>
        <p:txBody>
          <a:bodyPr>
            <a:noAutofit/>
          </a:bodyPr>
          <a:lstStyle/>
          <a:p>
            <a:r>
              <a:rPr lang="fi-FI" sz="3200" dirty="0" err="1"/>
              <a:t>Paanan</a:t>
            </a:r>
            <a:r>
              <a:rPr lang="fi-FI" sz="3200" dirty="0"/>
              <a:t> koulun lukujuna</a:t>
            </a:r>
          </a:p>
        </p:txBody>
      </p:sp>
      <p:pic>
        <p:nvPicPr>
          <p:cNvPr id="7" name="Sisällön paikkamerkki 6" descr="Kuva, joka sisältää kohteen animaatio, kuvakaappaus, teksti, sisä-&#10;&#10;Kuvaus luotu automaattisesti">
            <a:extLst>
              <a:ext uri="{FF2B5EF4-FFF2-40B4-BE49-F238E27FC236}">
                <a16:creationId xmlns:a16="http://schemas.microsoft.com/office/drawing/2014/main" id="{1AF413F8-D23F-B5F3-3660-F100F6A0A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6" y="1342627"/>
            <a:ext cx="5735102" cy="4301327"/>
          </a:xfrm>
        </p:spPr>
      </p:pic>
      <p:pic>
        <p:nvPicPr>
          <p:cNvPr id="9" name="Kuva 8" descr="Kuva, joka sisältää kohteen teksti, sisä-, seinä, kauppa&#10;&#10;Kuvaus luotu automaattisesti">
            <a:extLst>
              <a:ext uri="{FF2B5EF4-FFF2-40B4-BE49-F238E27FC236}">
                <a16:creationId xmlns:a16="http://schemas.microsoft.com/office/drawing/2014/main" id="{C9BCF2FA-C4F6-02AD-05A8-CF77F5BE8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478" y="1342628"/>
            <a:ext cx="5676902" cy="42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91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JOKIOINEN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i-FI" sz="3600" dirty="0"/>
          </a:p>
          <a:p>
            <a:r>
              <a:rPr lang="fi-FI" sz="3600" dirty="0"/>
              <a:t>Kanta-Hämeessä, Forssan naapurissa</a:t>
            </a:r>
          </a:p>
          <a:p>
            <a:r>
              <a:rPr lang="fi-FI" sz="3600" dirty="0"/>
              <a:t>Asukkaita 4990</a:t>
            </a:r>
          </a:p>
          <a:p>
            <a:r>
              <a:rPr lang="fi-FI" sz="3600" dirty="0"/>
              <a:t>1 kirjasto</a:t>
            </a:r>
          </a:p>
          <a:p>
            <a:r>
              <a:rPr lang="fi-FI" sz="3600" dirty="0"/>
              <a:t>2 koulua</a:t>
            </a:r>
          </a:p>
          <a:p>
            <a:r>
              <a:rPr lang="fi-FI" sz="3600" dirty="0"/>
              <a:t>2 päiväkotia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6781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C9303-522B-7677-5630-28012536C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E40F1F-23A4-A5C6-E549-FFC8CD0C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41" y="676659"/>
            <a:ext cx="4434840" cy="575879"/>
          </a:xfrm>
        </p:spPr>
        <p:txBody>
          <a:bodyPr>
            <a:noAutofit/>
          </a:bodyPr>
          <a:lstStyle/>
          <a:p>
            <a:r>
              <a:rPr lang="fi-FI" sz="3200" dirty="0"/>
              <a:t>Kirjailijavierailut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3759ABD-9383-B15D-1DC5-82AFA7841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41" y="1316451"/>
            <a:ext cx="4375507" cy="417799"/>
          </a:xfrm>
        </p:spPr>
        <p:txBody>
          <a:bodyPr/>
          <a:lstStyle/>
          <a:p>
            <a:r>
              <a:rPr lang="fi-FI" dirty="0"/>
              <a:t>Joka vuosi 3.- ja 9.-luokkalaisille</a:t>
            </a:r>
          </a:p>
        </p:txBody>
      </p:sp>
      <p:sp>
        <p:nvSpPr>
          <p:cNvPr id="3" name="Sisällön paikkamerkki 3">
            <a:extLst>
              <a:ext uri="{FF2B5EF4-FFF2-40B4-BE49-F238E27FC236}">
                <a16:creationId xmlns:a16="http://schemas.microsoft.com/office/drawing/2014/main" id="{BCD65C4F-C76B-EA8E-0E6F-174509C66A26}"/>
              </a:ext>
            </a:extLst>
          </p:cNvPr>
          <p:cNvSpPr txBox="1">
            <a:spLocks/>
          </p:cNvSpPr>
          <p:nvPr/>
        </p:nvSpPr>
        <p:spPr>
          <a:xfrm>
            <a:off x="957609" y="1527048"/>
            <a:ext cx="10276781" cy="3877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/>
          </a:p>
        </p:txBody>
      </p:sp>
      <p:pic>
        <p:nvPicPr>
          <p:cNvPr id="6" name="Kuva 5" descr="Kuva, joka sisältää kohteen vaate, sisä-, henkilö, huonekalu&#10;&#10;Kuvaus luotu automaattisesti">
            <a:extLst>
              <a:ext uri="{FF2B5EF4-FFF2-40B4-BE49-F238E27FC236}">
                <a16:creationId xmlns:a16="http://schemas.microsoft.com/office/drawing/2014/main" id="{029B4E7F-DA59-D43E-2C1A-A9ABBA8E3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1" y="2027521"/>
            <a:ext cx="4572000" cy="3429000"/>
          </a:xfrm>
          <a:prstGeom prst="rect">
            <a:avLst/>
          </a:prstGeom>
        </p:spPr>
      </p:pic>
      <p:pic>
        <p:nvPicPr>
          <p:cNvPr id="8" name="Kuva 7" descr="Kuva, joka sisältää kohteen vaate, henkilö, rakennus, ikkuna&#10;&#10;Kuvaus luotu automaattisesti">
            <a:extLst>
              <a:ext uri="{FF2B5EF4-FFF2-40B4-BE49-F238E27FC236}">
                <a16:creationId xmlns:a16="http://schemas.microsoft.com/office/drawing/2014/main" id="{9EAADEB0-FA91-438B-FA9C-894E46CD2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6845" y="976983"/>
            <a:ext cx="4087368" cy="3065526"/>
          </a:xfrm>
          <a:prstGeom prst="rect">
            <a:avLst/>
          </a:prstGeom>
        </p:spPr>
      </p:pic>
      <p:pic>
        <p:nvPicPr>
          <p:cNvPr id="10" name="Kuva 9" descr="Kuva, joka sisältää kohteen maalaus, piirros, taide, Lapsitaide&#10;&#10;Kuvaus luotu automaattisesti">
            <a:extLst>
              <a:ext uri="{FF2B5EF4-FFF2-40B4-BE49-F238E27FC236}">
                <a16:creationId xmlns:a16="http://schemas.microsoft.com/office/drawing/2014/main" id="{80B9AD4E-1671-77A9-28B7-BC243886A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1715" y="1871985"/>
            <a:ext cx="4444272" cy="333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85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2B383-E047-E63E-E849-C7487BC73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CC12E5-7292-5DD5-570B-B6C43F4B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4095" y="0"/>
            <a:ext cx="5196459" cy="575879"/>
          </a:xfrm>
        </p:spPr>
        <p:txBody>
          <a:bodyPr>
            <a:noAutofit/>
          </a:bodyPr>
          <a:lstStyle/>
          <a:p>
            <a:r>
              <a:rPr lang="fi-FI" sz="3200" dirty="0"/>
              <a:t>Kirjailijavierailut</a:t>
            </a:r>
          </a:p>
        </p:txBody>
      </p:sp>
      <p:pic>
        <p:nvPicPr>
          <p:cNvPr id="5" name="Sisällön paikkamerkki 4" descr="Kuva, joka sisältää kohteen teksti, kuvakaappaus, sisä-, taide&#10;&#10;Kuvaus luotu automaattisesti">
            <a:extLst>
              <a:ext uri="{FF2B5EF4-FFF2-40B4-BE49-F238E27FC236}">
                <a16:creationId xmlns:a16="http://schemas.microsoft.com/office/drawing/2014/main" id="{0FFBD402-E211-A376-648E-CC4CC1DB6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937" y="715073"/>
            <a:ext cx="4798854" cy="4798854"/>
          </a:xfrm>
        </p:spPr>
      </p:pic>
      <p:pic>
        <p:nvPicPr>
          <p:cNvPr id="13" name="Kuva 12" descr="Kuva, joka sisältää kohteen vaate, hymy, henkilö, Ihmisen kasvot&#10;&#10;Kuvaus luotu automaattisesti">
            <a:extLst>
              <a:ext uri="{FF2B5EF4-FFF2-40B4-BE49-F238E27FC236}">
                <a16:creationId xmlns:a16="http://schemas.microsoft.com/office/drawing/2014/main" id="{49D5C58C-DCF4-355F-57C7-19A21EDE3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1488" y="575879"/>
            <a:ext cx="5124135" cy="512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37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9904A-5CBB-3EF4-6911-E6BE0FF79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52A8E2-6B81-A752-8EAB-9982779BC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609" y="476205"/>
            <a:ext cx="5114924" cy="1619295"/>
          </a:xfrm>
        </p:spPr>
        <p:txBody>
          <a:bodyPr>
            <a:noAutofit/>
          </a:bodyPr>
          <a:lstStyle/>
          <a:p>
            <a:r>
              <a:rPr lang="fi-FI" sz="3200" dirty="0"/>
              <a:t>Tarinoiden virta – </a:t>
            </a:r>
            <a:br>
              <a:rPr lang="fi-FI" sz="3200" dirty="0"/>
            </a:br>
            <a:r>
              <a:rPr lang="fi-FI" sz="3200" dirty="0"/>
              <a:t>Louna-kirjastojen </a:t>
            </a:r>
            <a:br>
              <a:rPr lang="fi-FI" sz="3200" dirty="0"/>
            </a:br>
            <a:r>
              <a:rPr lang="fi-FI" sz="3200" dirty="0"/>
              <a:t>kesälukukampanja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E5C5071A-C98F-C141-C589-6CE9BD571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04" y="2286001"/>
            <a:ext cx="7338665" cy="3095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800" dirty="0"/>
              <a:t>Kesälukukampanjan perusmalli Turun Ake-alueen kirjastoilta </a:t>
            </a:r>
          </a:p>
          <a:p>
            <a:pPr marL="0" indent="0">
              <a:buNone/>
            </a:pPr>
            <a:r>
              <a:rPr lang="fi-FI" sz="2800" dirty="0"/>
              <a:t>	1. Lue kolme kirjaa</a:t>
            </a:r>
          </a:p>
          <a:p>
            <a:pPr marL="0" indent="0">
              <a:buNone/>
            </a:pPr>
            <a:r>
              <a:rPr lang="fi-FI" sz="2800" dirty="0"/>
              <a:t>	2. Täytä lomake</a:t>
            </a:r>
          </a:p>
          <a:p>
            <a:pPr marL="0" indent="0">
              <a:buNone/>
            </a:pPr>
            <a:r>
              <a:rPr lang="fi-FI" sz="2800" dirty="0"/>
              <a:t>	3. Laita kuva/hahmo lukukampanjan 				seinäkuvaan tms.</a:t>
            </a:r>
          </a:p>
          <a:p>
            <a:pPr marL="0" indent="0">
              <a:buNone/>
            </a:pPr>
            <a:endParaRPr lang="fi-FI" sz="2800" dirty="0"/>
          </a:p>
          <a:p>
            <a:pPr marL="0" indent="0">
              <a:buNone/>
            </a:pPr>
            <a:r>
              <a:rPr lang="fi-FI" sz="2800" dirty="0"/>
              <a:t>	</a:t>
            </a:r>
          </a:p>
        </p:txBody>
      </p:sp>
      <p:pic>
        <p:nvPicPr>
          <p:cNvPr id="14" name="Kuva 13" descr="Kuva, joka sisältää kohteen teksti, kuvitus, Lapsitaide, piirros&#10;&#10;Kuvaus luotu automaattisesti">
            <a:extLst>
              <a:ext uri="{FF2B5EF4-FFF2-40B4-BE49-F238E27FC236}">
                <a16:creationId xmlns:a16="http://schemas.microsoft.com/office/drawing/2014/main" id="{0B7C4528-2B83-EB7B-E290-71E9733B0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78" y="1085820"/>
            <a:ext cx="4111247" cy="416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65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3EBF5-A115-C288-8DBD-5BC49BA75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91707A6F-0B3F-32B4-CCBF-2682D0B702B6}"/>
              </a:ext>
            </a:extLst>
          </p:cNvPr>
          <p:cNvSpPr txBox="1"/>
          <p:nvPr/>
        </p:nvSpPr>
        <p:spPr>
          <a:xfrm>
            <a:off x="155449" y="1544637"/>
            <a:ext cx="554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>
              <a:highlight>
                <a:srgbClr val="C0C0C0"/>
              </a:highlight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B6B7FD8F-9B3A-2D05-ABC0-3B23C7A0B16E}"/>
              </a:ext>
            </a:extLst>
          </p:cNvPr>
          <p:cNvSpPr/>
          <p:nvPr/>
        </p:nvSpPr>
        <p:spPr>
          <a:xfrm>
            <a:off x="6040201" y="1106052"/>
            <a:ext cx="5541264" cy="39509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Sisällön paikkamerkki 3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A4EEE957-365F-905C-2409-05C316DDC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028" y="1197142"/>
            <a:ext cx="5385609" cy="3768725"/>
          </a:xfr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B599D8FA-6575-233B-00D5-A637CEB1950A}"/>
              </a:ext>
            </a:extLst>
          </p:cNvPr>
          <p:cNvSpPr/>
          <p:nvPr/>
        </p:nvSpPr>
        <p:spPr>
          <a:xfrm>
            <a:off x="471055" y="667474"/>
            <a:ext cx="4913745" cy="48280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 descr="Kuva, joka sisältää kohteen teksti, kuvakaappaus&#10;&#10;Kuvaus luotu automaattisesti">
            <a:extLst>
              <a:ext uri="{FF2B5EF4-FFF2-40B4-BE49-F238E27FC236}">
                <a16:creationId xmlns:a16="http://schemas.microsoft.com/office/drawing/2014/main" id="{D9162339-9259-2BDE-A703-8AB64F07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4" y="758561"/>
            <a:ext cx="4645891" cy="464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18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E63B2-4995-9CBD-0E13-AF73E5ECE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3B187C-16AF-2BEA-DF0F-C9F6F8F7D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785" y="533370"/>
            <a:ext cx="6929090" cy="575879"/>
          </a:xfrm>
        </p:spPr>
        <p:txBody>
          <a:bodyPr>
            <a:noAutofit/>
          </a:bodyPr>
          <a:lstStyle/>
          <a:p>
            <a:r>
              <a:rPr lang="fi-FI" sz="3200" dirty="0"/>
              <a:t>Kesälukukampanja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6279B85-7775-D804-75D2-7C6211884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3200" dirty="0"/>
              <a:t>Ekaluokan ope lukutyöryhmässä: </a:t>
            </a:r>
            <a:r>
              <a:rPr lang="fi-FI" sz="3200" i="1" dirty="0"/>
              <a:t>”Tehkää kesälukukampanjasta mainosvideo, jota voisi näyttää luokassa oppilaille.”</a:t>
            </a:r>
          </a:p>
          <a:p>
            <a:endParaRPr lang="fi-FI" sz="3200" dirty="0"/>
          </a:p>
          <a:p>
            <a:r>
              <a:rPr lang="fi-FI" sz="3200" dirty="0"/>
              <a:t>Voisi innostaa enemmän, kuin pelkkä paperimainos ja jaettavat lomakkeet</a:t>
            </a:r>
          </a:p>
        </p:txBody>
      </p:sp>
    </p:spTree>
    <p:extLst>
      <p:ext uri="{BB962C8B-B14F-4D97-AF65-F5344CB8AC3E}">
        <p14:creationId xmlns:p14="http://schemas.microsoft.com/office/powerpoint/2010/main" val="2655897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E40DC-24D7-697D-6352-C3E4F5F00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7C9BC7-B62B-3AE3-799E-E64004C6B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72" y="274752"/>
            <a:ext cx="11785599" cy="575879"/>
          </a:xfrm>
        </p:spPr>
        <p:txBody>
          <a:bodyPr>
            <a:noAutofit/>
          </a:bodyPr>
          <a:lstStyle/>
          <a:p>
            <a:r>
              <a:rPr lang="fi-FI" sz="3200" dirty="0"/>
              <a:t>Kesälukukampanjan videon kuvaaminen</a:t>
            </a:r>
          </a:p>
        </p:txBody>
      </p:sp>
      <p:pic>
        <p:nvPicPr>
          <p:cNvPr id="5" name="Sisällön paikkamerkki 4" descr="Kuva, joka sisältää kohteen sisä-, jalkineet, vaate, seinä&#10;&#10;Kuvaus luotu automaattisesti">
            <a:extLst>
              <a:ext uri="{FF2B5EF4-FFF2-40B4-BE49-F238E27FC236}">
                <a16:creationId xmlns:a16="http://schemas.microsoft.com/office/drawing/2014/main" id="{0D8887D6-C741-65CA-EE70-E2B9D5A21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8826" y="1209386"/>
            <a:ext cx="4439227" cy="4439227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A54E10BD-3BA3-11D6-20B2-7C8B9064C802}"/>
              </a:ext>
            </a:extLst>
          </p:cNvPr>
          <p:cNvSpPr txBox="1"/>
          <p:nvPr/>
        </p:nvSpPr>
        <p:spPr>
          <a:xfrm>
            <a:off x="249382" y="1059119"/>
            <a:ext cx="709944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Kirjastonjohtaja Kaisu Eldén innostui mainosvideon kuvaamisesta ja otti yhteyttä Forssan ammatti-instituuttiin.</a:t>
            </a:r>
          </a:p>
          <a:p>
            <a:endParaRPr lang="fi-FI" sz="1600" dirty="0"/>
          </a:p>
          <a:p>
            <a:r>
              <a:rPr lang="fi-FI" sz="2800" dirty="0"/>
              <a:t>Opiskelija Venla Niemelä otti haasteen vastaan ja teki ison kuvaus- ja editointiurakan nopealla aikataululla.</a:t>
            </a:r>
          </a:p>
          <a:p>
            <a:endParaRPr lang="fi-FI" sz="1600" dirty="0"/>
          </a:p>
          <a:p>
            <a:r>
              <a:rPr lang="fi-FI" sz="2800" dirty="0"/>
              <a:t>Minä hommasin kuvauksiin ihmiset: yläkoululaisen, kolme ekaluokkalaista ja perheen.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6710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290DF-06B0-ED34-41B7-A6767C888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B0CBE7-E444-8D82-4C25-8B7A1169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327" y="357879"/>
            <a:ext cx="11342255" cy="575879"/>
          </a:xfrm>
        </p:spPr>
        <p:txBody>
          <a:bodyPr>
            <a:noAutofit/>
          </a:bodyPr>
          <a:lstStyle/>
          <a:p>
            <a:r>
              <a:rPr lang="fi-FI" sz="3200" dirty="0"/>
              <a:t>Kesälukukampanjan videon kuvaaminen</a:t>
            </a:r>
          </a:p>
        </p:txBody>
      </p:sp>
      <p:pic>
        <p:nvPicPr>
          <p:cNvPr id="5" name="Sisällön paikkamerkki 4" descr="Kuva, joka sisältää kohteen kirja, vaate, sisä-, Ihmisen kasvot&#10;&#10;Kuvaus luotu automaattisesti">
            <a:extLst>
              <a:ext uri="{FF2B5EF4-FFF2-40B4-BE49-F238E27FC236}">
                <a16:creationId xmlns:a16="http://schemas.microsoft.com/office/drawing/2014/main" id="{DF02C6D1-B44F-BBCB-E663-433959A10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7890" y="1006762"/>
            <a:ext cx="4608945" cy="4608945"/>
          </a:xfrm>
        </p:spPr>
      </p:pic>
      <p:pic>
        <p:nvPicPr>
          <p:cNvPr id="7" name="Kuva 6" descr="Kuva, joka sisältää kohteen kirja, sisä-, kauppa, vaate&#10;&#10;Kuvaus luotu automaattisesti">
            <a:extLst>
              <a:ext uri="{FF2B5EF4-FFF2-40B4-BE49-F238E27FC236}">
                <a16:creationId xmlns:a16="http://schemas.microsoft.com/office/drawing/2014/main" id="{779C4D67-0936-6DB9-D5AB-0F30CEC30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6746" y="1006763"/>
            <a:ext cx="4608945" cy="460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59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B8F67-2AB7-719E-A2C3-64CBA1632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543F4B-47CE-7F5C-37BB-E1EDE1DF9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18" y="533370"/>
            <a:ext cx="11610109" cy="575879"/>
          </a:xfrm>
        </p:spPr>
        <p:txBody>
          <a:bodyPr>
            <a:noAutofit/>
          </a:bodyPr>
          <a:lstStyle/>
          <a:p>
            <a:r>
              <a:rPr lang="fi-FI" sz="3200" dirty="0"/>
              <a:t>Kesälukukampanja</a:t>
            </a:r>
          </a:p>
        </p:txBody>
      </p:sp>
      <p:pic>
        <p:nvPicPr>
          <p:cNvPr id="5" name="Sisällön paikkamerkki 4" descr="Kuva, joka sisältää kohteen vaate, jalkineet, pöytä, huonekalu&#10;&#10;Kuvaus luotu automaattisesti">
            <a:extLst>
              <a:ext uri="{FF2B5EF4-FFF2-40B4-BE49-F238E27FC236}">
                <a16:creationId xmlns:a16="http://schemas.microsoft.com/office/drawing/2014/main" id="{2C35A71C-7FD2-BF29-C72E-11BA826BD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0" y="1357375"/>
            <a:ext cx="4143250" cy="4143250"/>
          </a:xfrm>
        </p:spPr>
      </p:pic>
      <p:pic>
        <p:nvPicPr>
          <p:cNvPr id="7" name="Kuva 6" descr="Kuva, joka sisältää kohteen teksti, Lapsitaide, taide&#10;&#10;Kuvaus luotu automaattisesti">
            <a:extLst>
              <a:ext uri="{FF2B5EF4-FFF2-40B4-BE49-F238E27FC236}">
                <a16:creationId xmlns:a16="http://schemas.microsoft.com/office/drawing/2014/main" id="{0EB75AF2-06DA-455F-6F25-ED8ECE434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73" y="1374485"/>
            <a:ext cx="5594269" cy="412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99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497A8-CA50-1CEA-F760-B49C60359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392C2C-8706-3F64-E04B-1F545EFDF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67" y="992220"/>
            <a:ext cx="3171218" cy="4457936"/>
          </a:xfrm>
        </p:spPr>
        <p:txBody>
          <a:bodyPr>
            <a:noAutofit/>
          </a:bodyPr>
          <a:lstStyle/>
          <a:p>
            <a:r>
              <a:rPr lang="fi-FI" sz="3200" dirty="0"/>
              <a:t>Kesäluku-kampanjan mainosvideo</a:t>
            </a:r>
            <a:br>
              <a:rPr lang="fi-FI" sz="3200" dirty="0"/>
            </a:br>
            <a:r>
              <a:rPr lang="fi-FI" sz="3200" dirty="0"/>
              <a:t>on Jokioisten kunnan</a:t>
            </a:r>
            <a:br>
              <a:rPr lang="fi-FI" sz="3200" dirty="0"/>
            </a:br>
            <a:r>
              <a:rPr lang="fi-FI" sz="3200" dirty="0" err="1"/>
              <a:t>Youtube</a:t>
            </a:r>
            <a:r>
              <a:rPr lang="fi-FI" sz="3200" dirty="0"/>
              <a:t>-kanavalla 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AFC984B-BE14-07F1-7A08-F515A8D06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925" y="5450156"/>
            <a:ext cx="2865360" cy="1395918"/>
          </a:xfrm>
        </p:spPr>
        <p:txBody>
          <a:bodyPr/>
          <a:lstStyle/>
          <a:p>
            <a:pPr marL="0" indent="0">
              <a:buNone/>
            </a:pPr>
            <a:endParaRPr lang="fi-FI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i-FI" b="1" dirty="0">
              <a:solidFill>
                <a:schemeClr val="accent1"/>
              </a:solidFill>
            </a:endParaRPr>
          </a:p>
        </p:txBody>
      </p:sp>
      <p:pic>
        <p:nvPicPr>
          <p:cNvPr id="5" name="Kuva 4" descr="Kuva, joka sisältää kohteen teksti, kirjahylly, sisä-, vaate&#10;&#10;Kuvaus luotu automaattisesti">
            <a:extLst>
              <a:ext uri="{FF2B5EF4-FFF2-40B4-BE49-F238E27FC236}">
                <a16:creationId xmlns:a16="http://schemas.microsoft.com/office/drawing/2014/main" id="{898321CA-4AC8-97D1-53BB-3036686C5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25" y="553747"/>
            <a:ext cx="8014503" cy="533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07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126F5-28DF-EE55-5780-5BCAC23F5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3AC474-D2CF-C5FA-DF53-520C959F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766" y="369285"/>
            <a:ext cx="10112467" cy="575879"/>
          </a:xfrm>
        </p:spPr>
        <p:txBody>
          <a:bodyPr>
            <a:noAutofit/>
          </a:bodyPr>
          <a:lstStyle/>
          <a:p>
            <a:r>
              <a:rPr lang="fi-FI" sz="3200" dirty="0"/>
              <a:t>Jokioisten </a:t>
            </a:r>
            <a:r>
              <a:rPr lang="fi-FI" sz="3200" dirty="0" err="1"/>
              <a:t>kesälukukamppis</a:t>
            </a:r>
            <a:r>
              <a:rPr lang="fi-FI" sz="3200" dirty="0"/>
              <a:t> oli menestys!</a:t>
            </a:r>
          </a:p>
        </p:txBody>
      </p:sp>
      <p:pic>
        <p:nvPicPr>
          <p:cNvPr id="5" name="Sisällön paikkamerkki 4" descr="Kuva, joka sisältää kohteen Lapsitaide, seinä, maalaus, piirros&#10;&#10;Kuvaus luotu automaattisesti">
            <a:extLst>
              <a:ext uri="{FF2B5EF4-FFF2-40B4-BE49-F238E27FC236}">
                <a16:creationId xmlns:a16="http://schemas.microsoft.com/office/drawing/2014/main" id="{D754B5D9-7CA7-3987-0CFD-B09432B91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568" y="1028700"/>
            <a:ext cx="6692899" cy="5019675"/>
          </a:xfr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F7BCDF52-1A33-8F34-4F50-7A18D93B45B2}"/>
              </a:ext>
            </a:extLst>
          </p:cNvPr>
          <p:cNvSpPr txBox="1">
            <a:spLocks/>
          </p:cNvSpPr>
          <p:nvPr/>
        </p:nvSpPr>
        <p:spPr>
          <a:xfrm>
            <a:off x="1039766" y="1764793"/>
            <a:ext cx="3204475" cy="1243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EBD36"/>
                </a:solidFill>
                <a:latin typeface="Arial Black"/>
                <a:ea typeface="+mj-ea"/>
                <a:cs typeface="+mj-cs"/>
              </a:defRPr>
            </a:lvl1pPr>
          </a:lstStyle>
          <a:p>
            <a:pPr algn="l"/>
            <a:r>
              <a:rPr lang="fi-FI" sz="3200" dirty="0"/>
              <a:t>Lomakkeita palautui 313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603F4DB5-BD06-E4D5-9647-18374B0D1D5E}"/>
              </a:ext>
            </a:extLst>
          </p:cNvPr>
          <p:cNvSpPr txBox="1">
            <a:spLocks/>
          </p:cNvSpPr>
          <p:nvPr/>
        </p:nvSpPr>
        <p:spPr>
          <a:xfrm>
            <a:off x="717544" y="3447288"/>
            <a:ext cx="3871988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EBD36"/>
                </a:solidFill>
                <a:latin typeface="Arial Black"/>
                <a:ea typeface="+mj-ea"/>
                <a:cs typeface="+mj-cs"/>
              </a:defRPr>
            </a:lvl1pPr>
          </a:lstStyle>
          <a:p>
            <a:pPr algn="l"/>
            <a:r>
              <a:rPr lang="fi-FI" sz="3200" dirty="0"/>
              <a:t>Kirjoja luettiin 939 kappaletta!</a:t>
            </a:r>
          </a:p>
        </p:txBody>
      </p:sp>
    </p:spTree>
    <p:extLst>
      <p:ext uri="{BB962C8B-B14F-4D97-AF65-F5344CB8AC3E}">
        <p14:creationId xmlns:p14="http://schemas.microsoft.com/office/powerpoint/2010/main" val="3932162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BDA7E-B05F-1763-A1E5-6ADC77A71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3A53FC-B36A-1B8D-595B-01667BE25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66" y="669229"/>
            <a:ext cx="10276781" cy="1041017"/>
          </a:xfrm>
        </p:spPr>
        <p:txBody>
          <a:bodyPr>
            <a:normAutofit/>
          </a:bodyPr>
          <a:lstStyle/>
          <a:p>
            <a:r>
              <a:rPr lang="fi-FI" sz="4000" dirty="0"/>
              <a:t>Lukutyöryhmän</a:t>
            </a:r>
            <a:r>
              <a:rPr lang="fi-FI" sz="3600" dirty="0"/>
              <a:t> aloitus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BD18A75-F757-BEE2-5913-5BA4FD650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762" y="1710246"/>
            <a:ext cx="10276781" cy="3867594"/>
          </a:xfrm>
        </p:spPr>
        <p:txBody>
          <a:bodyPr>
            <a:normAutofit/>
          </a:bodyPr>
          <a:lstStyle/>
          <a:p>
            <a:r>
              <a:rPr lang="fi-FI" sz="3200" dirty="0"/>
              <a:t>Lukutyöryhmä perustettu tammikuussa 2019</a:t>
            </a:r>
          </a:p>
          <a:p>
            <a:r>
              <a:rPr lang="fi-FI" sz="3200" dirty="0"/>
              <a:t>Kokouksen kokoonkutsujana sivistysjohtaja</a:t>
            </a:r>
          </a:p>
          <a:p>
            <a:r>
              <a:rPr lang="fi-FI" sz="3200" dirty="0"/>
              <a:t>Peruste työryhmälle: lukeminen vähentynyt ja tekeminen lisääntynyt (mm. sosiaalinen media)</a:t>
            </a:r>
          </a:p>
          <a:p>
            <a:r>
              <a:rPr lang="fi-FI" sz="3200" dirty="0"/>
              <a:t>Toinen peruste: koulutuslautakunnan toimeksianto: lukeminen ja lukutaito painopistealueeksi Jokioisten kunnassa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7413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908AA-2E86-4CE8-D434-D9DB42B44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B45FA9-4136-20E4-304C-6B8384CE0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862" y="570327"/>
            <a:ext cx="4655663" cy="1066831"/>
          </a:xfrm>
        </p:spPr>
        <p:txBody>
          <a:bodyPr>
            <a:noAutofit/>
          </a:bodyPr>
          <a:lstStyle/>
          <a:p>
            <a:r>
              <a:rPr lang="fi-FI" sz="8800" b="1" dirty="0">
                <a:latin typeface="Baguet Script" panose="00000500000000000000" pitchFamily="2" charset="0"/>
              </a:rPr>
              <a:t>Kiitos!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E01C7E8-B9A5-D72E-5208-CFF66C6B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97" y="2287598"/>
            <a:ext cx="5358385" cy="2734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dirty="0"/>
              <a:t>Saa olla yhteydessä:</a:t>
            </a:r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r>
              <a:rPr lang="fi-FI" dirty="0"/>
              <a:t>Piia Peltokangas</a:t>
            </a:r>
          </a:p>
          <a:p>
            <a:pPr marL="0" indent="0" algn="ctr">
              <a:buNone/>
            </a:pPr>
            <a:r>
              <a:rPr lang="fi-FI" dirty="0"/>
              <a:t>kirjastonhoitaja</a:t>
            </a:r>
          </a:p>
          <a:p>
            <a:pPr marL="0" indent="0" algn="ctr">
              <a:buNone/>
            </a:pPr>
            <a:r>
              <a:rPr lang="fi-FI" dirty="0"/>
              <a:t>Jokioisten kunnankirjasto</a:t>
            </a:r>
          </a:p>
          <a:p>
            <a:pPr marL="0" indent="0" algn="ctr">
              <a:buNone/>
            </a:pPr>
            <a:r>
              <a:rPr lang="fi-FI" dirty="0">
                <a:hlinkClick r:id="rId2"/>
              </a:rPr>
              <a:t>piia.peltokangas@jokioinen.fi</a:t>
            </a:r>
            <a:endParaRPr lang="fi-FI" dirty="0"/>
          </a:p>
          <a:p>
            <a:pPr marL="0" indent="0" algn="ctr">
              <a:buNone/>
            </a:pPr>
            <a:r>
              <a:rPr lang="fi-FI" dirty="0"/>
              <a:t>Puh. 044 784 5713</a:t>
            </a:r>
          </a:p>
        </p:txBody>
      </p:sp>
      <p:pic>
        <p:nvPicPr>
          <p:cNvPr id="5" name="Kuva 4" descr="Kuva, joka sisältää kohteen vaate, jalkineet, henkilö, rakennus&#10;&#10;Kuvaus luotu automaattisesti">
            <a:extLst>
              <a:ext uri="{FF2B5EF4-FFF2-40B4-BE49-F238E27FC236}">
                <a16:creationId xmlns:a16="http://schemas.microsoft.com/office/drawing/2014/main" id="{989329AF-3347-9690-94C3-903C239CF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79" y="879337"/>
            <a:ext cx="4655663" cy="458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51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14A12-5F13-10F2-4259-F5C7FA787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C83B28-42FB-563A-41C8-F78B025AC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66" y="669229"/>
            <a:ext cx="10276781" cy="1041017"/>
          </a:xfrm>
        </p:spPr>
        <p:txBody>
          <a:bodyPr>
            <a:normAutofit/>
          </a:bodyPr>
          <a:lstStyle/>
          <a:p>
            <a:r>
              <a:rPr lang="fi-FI" sz="4000" dirty="0"/>
              <a:t>Lukutyöryhmän</a:t>
            </a:r>
            <a:r>
              <a:rPr lang="fi-FI" sz="3600" dirty="0"/>
              <a:t> </a:t>
            </a:r>
            <a:r>
              <a:rPr lang="fi-FI" sz="4000" dirty="0"/>
              <a:t>aloitus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4498958-1198-EB40-48D6-4B3BBB5A4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762" y="1710246"/>
            <a:ext cx="10276781" cy="3867594"/>
          </a:xfrm>
        </p:spPr>
        <p:txBody>
          <a:bodyPr>
            <a:normAutofit fontScale="92500"/>
          </a:bodyPr>
          <a:lstStyle/>
          <a:p>
            <a:r>
              <a:rPr lang="fi-FI" sz="3200" dirty="0"/>
              <a:t>Ryhmässä edustus varhaiskasvatuksesta, esiopetuksesta, peruskoulusta ja kirjastosta (yht. 9 hlöä)</a:t>
            </a:r>
          </a:p>
          <a:p>
            <a:r>
              <a:rPr lang="fi-FI" sz="3200" dirty="0"/>
              <a:t>Sivistysjohtaja toimii työryhmän ohjaajana</a:t>
            </a:r>
          </a:p>
          <a:p>
            <a:r>
              <a:rPr lang="fi-FI" sz="3200" dirty="0"/>
              <a:t>Työryhmän nimestä järjestettiin 1.-14.4.2019 nimi- ja logokilpailu esi- ja perusopetuksen oppilaille</a:t>
            </a:r>
          </a:p>
          <a:p>
            <a:r>
              <a:rPr lang="fi-FI" sz="3200" dirty="0"/>
              <a:t>Lukuviikolla (23.4.) voittajanimen ja –logon julkistus kouluilla</a:t>
            </a:r>
          </a:p>
        </p:txBody>
      </p:sp>
    </p:spTree>
    <p:extLst>
      <p:ext uri="{BB962C8B-B14F-4D97-AF65-F5344CB8AC3E}">
        <p14:creationId xmlns:p14="http://schemas.microsoft.com/office/powerpoint/2010/main" val="1315255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716A2-E8A9-1666-BB94-B02ED9220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327DAA-8812-179C-40BB-96AF23C01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769" y="1847698"/>
            <a:ext cx="2946400" cy="2290194"/>
          </a:xfrm>
        </p:spPr>
        <p:txBody>
          <a:bodyPr>
            <a:normAutofit/>
          </a:bodyPr>
          <a:lstStyle/>
          <a:p>
            <a:r>
              <a:rPr lang="fi-FI" dirty="0"/>
              <a:t>Voittajanimi </a:t>
            </a:r>
            <a:br>
              <a:rPr lang="fi-FI" dirty="0"/>
            </a:br>
            <a:r>
              <a:rPr lang="fi-FI" dirty="0"/>
              <a:t>ja -logo</a:t>
            </a:r>
          </a:p>
        </p:txBody>
      </p:sp>
      <p:pic>
        <p:nvPicPr>
          <p:cNvPr id="5" name="Sisällön paikkamerkki 4" descr="Kuva, joka sisältää kohteen teksti, käsiala, kirja, muotoilu&#10;&#10;Kuvaus luotu automaattisesti">
            <a:extLst>
              <a:ext uri="{FF2B5EF4-FFF2-40B4-BE49-F238E27FC236}">
                <a16:creationId xmlns:a16="http://schemas.microsoft.com/office/drawing/2014/main" id="{E6EFFA10-AFE3-5D79-5BBD-8FF52C1DA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35" y="758203"/>
            <a:ext cx="7360696" cy="5203685"/>
          </a:xfrm>
        </p:spPr>
      </p:pic>
    </p:spTree>
    <p:extLst>
      <p:ext uri="{BB962C8B-B14F-4D97-AF65-F5344CB8AC3E}">
        <p14:creationId xmlns:p14="http://schemas.microsoft.com/office/powerpoint/2010/main" val="3292461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2E779-C146-F0D1-9A2A-045207D74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6134AC-D0E1-CFC3-CF5C-EB16AEC5F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Lukujuttu-ryhmän toimintaa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CB578AB-9634-CAD6-66C2-0C7495DE1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3200" dirty="0"/>
              <a:t>Työryhmän tavoitteena pohtia keinoja, joilla saadaan lapset ja nuoret ja heidän perheensä ymmärtämään lukemisen merkitys ja saadaan lapset ja nuoret lukemaan</a:t>
            </a:r>
          </a:p>
          <a:p>
            <a:r>
              <a:rPr lang="fi-FI" sz="3200" dirty="0"/>
              <a:t>Säännölliset kokoukset: vuonna 2019 yhdeksän, nyt 6-7/vuosi</a:t>
            </a:r>
          </a:p>
        </p:txBody>
      </p:sp>
    </p:spTree>
    <p:extLst>
      <p:ext uri="{BB962C8B-B14F-4D97-AF65-F5344CB8AC3E}">
        <p14:creationId xmlns:p14="http://schemas.microsoft.com/office/powerpoint/2010/main" val="1592232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0A309-7072-4C3D-EA10-B77FFF3DF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724EFC-2E2E-6B33-9DA0-432E43782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Lukujuttu-toimintaa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7B5317D-E51A-2B95-D6E6-FD91C5F6A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601" y="1672911"/>
            <a:ext cx="10276781" cy="3703762"/>
          </a:xfrm>
        </p:spPr>
        <p:txBody>
          <a:bodyPr>
            <a:noAutofit/>
          </a:bodyPr>
          <a:lstStyle/>
          <a:p>
            <a:r>
              <a:rPr lang="fi-FI" sz="3000" dirty="0" err="1"/>
              <a:t>Pedanetissa</a:t>
            </a:r>
            <a:r>
              <a:rPr lang="fi-FI" sz="3000" dirty="0"/>
              <a:t> vuosikello ja kokousmuistiot </a:t>
            </a:r>
          </a:p>
          <a:p>
            <a:endParaRPr lang="fi-FI" sz="1600" dirty="0"/>
          </a:p>
          <a:p>
            <a:r>
              <a:rPr lang="fi-FI" sz="3000" dirty="0"/>
              <a:t>Vuosikellossa merkittynä lukemiseen liittyvät teemapäivät ja viikot</a:t>
            </a:r>
          </a:p>
          <a:p>
            <a:pPr marL="0" indent="0">
              <a:buNone/>
            </a:pPr>
            <a:endParaRPr lang="fi-FI" sz="1600" dirty="0"/>
          </a:p>
          <a:p>
            <a:r>
              <a:rPr lang="fi-FI" sz="3000" dirty="0"/>
              <a:t>Jokainen lukutyöryhmän jäsen merkitsee vuosikelloon yksikkönsä lukemiseen liittyvät tapahtumat</a:t>
            </a:r>
          </a:p>
        </p:txBody>
      </p:sp>
    </p:spTree>
    <p:extLst>
      <p:ext uri="{BB962C8B-B14F-4D97-AF65-F5344CB8AC3E}">
        <p14:creationId xmlns:p14="http://schemas.microsoft.com/office/powerpoint/2010/main" val="2778425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C3CD6-6F52-4894-0003-6ACAFE24B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163A51-2B75-8E78-815A-FB64F6FE2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610" y="376621"/>
            <a:ext cx="5643215" cy="1041017"/>
          </a:xfrm>
        </p:spPr>
        <p:txBody>
          <a:bodyPr>
            <a:normAutofit/>
          </a:bodyPr>
          <a:lstStyle/>
          <a:p>
            <a:r>
              <a:rPr lang="fi-FI" sz="3600" dirty="0"/>
              <a:t>Lukujuttu-toimintaa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FC824FD-7ED6-DB66-D359-C6361AD4E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0" y="1687737"/>
            <a:ext cx="10276781" cy="3878257"/>
          </a:xfrm>
        </p:spPr>
        <p:txBody>
          <a:bodyPr>
            <a:noAutofit/>
          </a:bodyPr>
          <a:lstStyle/>
          <a:p>
            <a:r>
              <a:rPr lang="fi-FI" sz="3200" dirty="0"/>
              <a:t>Tärkeää päästä yhdessä ideoimaan, </a:t>
            </a:r>
            <a:br>
              <a:rPr lang="fi-FI" sz="3200" dirty="0"/>
            </a:br>
            <a:r>
              <a:rPr lang="fi-FI" sz="3200" dirty="0"/>
              <a:t>kertoa oman yksikön hyvät käytänteet, </a:t>
            </a:r>
            <a:br>
              <a:rPr lang="fi-FI" sz="3200" dirty="0"/>
            </a:br>
            <a:r>
              <a:rPr lang="fi-FI" sz="3200" dirty="0"/>
              <a:t>jakaa ne muillekin käyttöön</a:t>
            </a:r>
          </a:p>
          <a:p>
            <a:endParaRPr lang="fi-FI" sz="3200" dirty="0"/>
          </a:p>
          <a:p>
            <a:r>
              <a:rPr lang="fi-FI" sz="3200" dirty="0"/>
              <a:t>Ei olla keksitty pyörää uudelleen</a:t>
            </a:r>
          </a:p>
          <a:p>
            <a:endParaRPr lang="fi-FI" sz="3200" dirty="0"/>
          </a:p>
          <a:p>
            <a:r>
              <a:rPr lang="fi-FI" sz="3200" dirty="0"/>
              <a:t>Yhteisiä teemapäiviä/kampanjoita</a:t>
            </a:r>
          </a:p>
        </p:txBody>
      </p:sp>
      <p:pic>
        <p:nvPicPr>
          <p:cNvPr id="5" name="Kuva 4" descr="Kuva, joka sisältää kohteen henkilö, vaate, taapero, Ihmisen kasvot&#10;&#10;Kuvaus luotu automaattisesti">
            <a:extLst>
              <a:ext uri="{FF2B5EF4-FFF2-40B4-BE49-F238E27FC236}">
                <a16:creationId xmlns:a16="http://schemas.microsoft.com/office/drawing/2014/main" id="{3DCBEBAD-D75E-F5FE-F542-B36327B3B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863819"/>
            <a:ext cx="3648075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40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AC32D-47F2-E95A-6E4B-FC41D7851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CD494A-B470-0202-3C9F-A7E0A26BB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Lukujuttu-toimintaa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4D6DCA0-6F01-70A2-C63E-0327ADDA3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609" y="1417638"/>
            <a:ext cx="10276781" cy="4242497"/>
          </a:xfrm>
        </p:spPr>
        <p:txBody>
          <a:bodyPr>
            <a:noAutofit/>
          </a:bodyPr>
          <a:lstStyle/>
          <a:p>
            <a:r>
              <a:rPr lang="fi-FI" sz="2800" dirty="0"/>
              <a:t>Lukutyöryhmässä kerron kirjaston tarjoamasta toiminnasta (vinkkaukset, teemasatutunnit, lukudiplomit, </a:t>
            </a:r>
            <a:r>
              <a:rPr lang="fi-FI" sz="2800" dirty="0" err="1"/>
              <a:t>kirjailijavierailut</a:t>
            </a:r>
            <a:r>
              <a:rPr lang="fi-FI" sz="2800" dirty="0"/>
              <a:t>, lastenviikko, </a:t>
            </a:r>
            <a:r>
              <a:rPr lang="fi-FI" sz="2800" dirty="0" err="1"/>
              <a:t>Kauk</a:t>
            </a:r>
            <a:r>
              <a:rPr lang="fi-FI" sz="2800" dirty="0"/>
              <a:t>, Pakopelit, pääsiäispuuhat, kesälukukampanja)</a:t>
            </a:r>
            <a:br>
              <a:rPr lang="fi-FI" sz="2800" dirty="0"/>
            </a:br>
            <a:endParaRPr lang="fi-FI" sz="2800" dirty="0"/>
          </a:p>
          <a:p>
            <a:r>
              <a:rPr lang="fi-FI" sz="2800" dirty="0"/>
              <a:t>Päiväkodin väki on esittänyt toiveita satutunneista tms.</a:t>
            </a:r>
            <a:br>
              <a:rPr lang="fi-FI" sz="2800" dirty="0"/>
            </a:br>
            <a:endParaRPr lang="fi-FI" sz="2800" dirty="0"/>
          </a:p>
          <a:p>
            <a:r>
              <a:rPr lang="fi-FI" sz="2800" dirty="0"/>
              <a:t>Lukutyöryhmä todella mahtava toimintamuoto, kun tulee uutena työntekijänä mukaan, tutustuu heti tärkeisiin yhteistyökumppaneihin </a:t>
            </a:r>
          </a:p>
        </p:txBody>
      </p:sp>
    </p:spTree>
    <p:extLst>
      <p:ext uri="{BB962C8B-B14F-4D97-AF65-F5344CB8AC3E}">
        <p14:creationId xmlns:p14="http://schemas.microsoft.com/office/powerpoint/2010/main" val="235070979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, klassinen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2230</TotalTime>
  <Words>564</Words>
  <Application>Microsoft Office PowerPoint</Application>
  <PresentationFormat>Laajakuva</PresentationFormat>
  <Paragraphs>97</Paragraphs>
  <Slides>30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30</vt:i4>
      </vt:variant>
    </vt:vector>
  </HeadingPairs>
  <TitlesOfParts>
    <vt:vector size="35" baseType="lpstr">
      <vt:lpstr>Aptos</vt:lpstr>
      <vt:lpstr>Arial</vt:lpstr>
      <vt:lpstr>Arial Black</vt:lpstr>
      <vt:lpstr>Baguet Script</vt:lpstr>
      <vt:lpstr>2_Office-teema</vt:lpstr>
      <vt:lpstr>LUKUTAITOTYÖ JOKIOISTEN KUNNASSA</vt:lpstr>
      <vt:lpstr>JOKIOINEN</vt:lpstr>
      <vt:lpstr>Lukutyöryhmän aloitus</vt:lpstr>
      <vt:lpstr>Lukutyöryhmän aloitus</vt:lpstr>
      <vt:lpstr>Voittajanimi  ja -logo</vt:lpstr>
      <vt:lpstr>Lukujuttu-ryhmän toimintaa</vt:lpstr>
      <vt:lpstr>Lukujuttu-toimintaa</vt:lpstr>
      <vt:lpstr>Lukujuttu-toimintaa</vt:lpstr>
      <vt:lpstr>Lukujuttu-toimintaa</vt:lpstr>
      <vt:lpstr>PowerPoint-esitys</vt:lpstr>
      <vt:lpstr>Lukulumo</vt:lpstr>
      <vt:lpstr>Lukulumo</vt:lpstr>
      <vt:lpstr>Perhepäivähoidon kirjakassit</vt:lpstr>
      <vt:lpstr>Perhepäivähoidon kirjakassit</vt:lpstr>
      <vt:lpstr>Kasit lukemassa eskareille</vt:lpstr>
      <vt:lpstr>Jokioinen 150 -lukujuna</vt:lpstr>
      <vt:lpstr>Jokioinen 150   päiväkotien lukujuna kirjastossa</vt:lpstr>
      <vt:lpstr>Miinan koulun lukujuna</vt:lpstr>
      <vt:lpstr>Paanan koulun lukujuna</vt:lpstr>
      <vt:lpstr>Kirjailijavierailut</vt:lpstr>
      <vt:lpstr>Kirjailijavierailut</vt:lpstr>
      <vt:lpstr>Tarinoiden virta –  Louna-kirjastojen  kesälukukampanja</vt:lpstr>
      <vt:lpstr>PowerPoint-esitys</vt:lpstr>
      <vt:lpstr>Kesälukukampanja</vt:lpstr>
      <vt:lpstr>Kesälukukampanjan videon kuvaaminen</vt:lpstr>
      <vt:lpstr>Kesälukukampanjan videon kuvaaminen</vt:lpstr>
      <vt:lpstr>Kesälukukampanja</vt:lpstr>
      <vt:lpstr>Kesäluku-kampanjan mainosvideo on Jokioisten kunnan Youtube-kanavalla  </vt:lpstr>
      <vt:lpstr>Jokioisten kesälukukamppis oli menestys!</vt:lpstr>
      <vt:lpstr>Kiitos!</vt:lpstr>
    </vt:vector>
  </TitlesOfParts>
  <Company>Jokioisten kunta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Piia Peltokangas</dc:creator>
  <cp:lastModifiedBy>Piia Peltokangas</cp:lastModifiedBy>
  <cp:revision>29</cp:revision>
  <cp:lastPrinted>2024-12-12T16:13:25Z</cp:lastPrinted>
  <dcterms:created xsi:type="dcterms:W3CDTF">2024-12-09T11:24:33Z</dcterms:created>
  <dcterms:modified xsi:type="dcterms:W3CDTF">2024-12-17T07:17:18Z</dcterms:modified>
</cp:coreProperties>
</file>