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16"/>
  </p:notesMasterIdLst>
  <p:sldIdLst>
    <p:sldId id="256" r:id="rId6"/>
    <p:sldId id="260" r:id="rId7"/>
    <p:sldId id="268" r:id="rId8"/>
    <p:sldId id="269" r:id="rId9"/>
    <p:sldId id="270" r:id="rId10"/>
    <p:sldId id="258" r:id="rId11"/>
    <p:sldId id="271" r:id="rId12"/>
    <p:sldId id="272" r:id="rId13"/>
    <p:sldId id="263" r:id="rId14"/>
    <p:sldId id="262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C1ECF-26BF-4448-8908-9FD8F8D21AB0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FADB-D6AD-4022-9CAB-A6B911201B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95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83968" y="1146113"/>
            <a:ext cx="5393377" cy="127051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400" b="1">
                <a:solidFill>
                  <a:srgbClr val="1E325A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83967" y="2527322"/>
            <a:ext cx="539337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E325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48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9B47-386D-471F-B3A8-6287DF7AAAE0}" type="datetime1">
              <a:rPr lang="fi-FI" smtClean="0"/>
              <a:t>17.12.2024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AEC2A-E2F6-4503-A828-C046896370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607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7624-6DC4-41AA-A6BA-891E507DCA7F}" type="datetime1">
              <a:rPr lang="fi-FI" smtClean="0"/>
              <a:t>17.12.2024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AEC2A-E2F6-4503-A828-C046896370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64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B7B2-8A6B-4071-AEB2-0276D57511A0}" type="datetime1">
              <a:rPr lang="fi-FI" smtClean="0"/>
              <a:t>17.12.2024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AEC2A-E2F6-4503-A828-C046896370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32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4934-7F6B-49DE-8647-DBC6EA4F9EB0}" type="datetime1">
              <a:rPr lang="fi-FI" smtClean="0"/>
              <a:t>17.12.2024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AEC2A-E2F6-4503-A828-C046896370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7C16-FC24-4040-854F-F6E83A0B2439}" type="datetime1">
              <a:rPr lang="fi-FI" smtClean="0"/>
              <a:t>17.12.2024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AEC2A-E2F6-4503-A828-C046896370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51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0E26414-CA82-4C2B-A2A3-2E95BE95B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2038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46023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5046023" cy="412391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7C16-FC24-4040-854F-F6E83A0B2439}" type="datetime1">
              <a:rPr lang="fi-FI" smtClean="0"/>
              <a:t>17.12.2024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AEC2A-E2F6-4503-A828-C046896370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85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0445-DCAD-40A6-8CF3-23E7C7305350}" type="datetime1">
              <a:rPr lang="fi-FI" smtClean="0"/>
              <a:t>17.12.2024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AEC2A-E2F6-4503-A828-C046896370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96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A0B-349E-4FC1-978E-33DB08D731A6}" type="datetime1">
              <a:rPr lang="fi-FI" smtClean="0"/>
              <a:t>17.12.2024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AEC2A-E2F6-4503-A828-C046896370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93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4502-26C1-427A-9C62-74FC57A64DA8}" type="datetime1">
              <a:rPr lang="fi-FI" smtClean="0"/>
              <a:t>17.12.2024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AEC2A-E2F6-4503-A828-C046896370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05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3382-9938-416B-BAEA-7CD3730874C2}" type="datetime1">
              <a:rPr lang="fi-FI" smtClean="0"/>
              <a:t>17.12.2024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AEC2A-E2F6-4503-A828-C046896370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81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74F5-0D35-4EB2-A6C7-D58A1835D4F6}" type="datetime1">
              <a:rPr lang="fi-FI" smtClean="0"/>
              <a:t>17.12.2024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AEC2A-E2F6-4503-A828-C046896370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01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B011-807B-4442-8726-67FBB4065F25}" type="datetime1">
              <a:rPr lang="fi-FI" smtClean="0"/>
              <a:t>17.12.2024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8D181-7602-460D-993C-E9D7AA1A6286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2C4F553-9858-4846-A883-2939C4696E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610600" y="6365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325A"/>
                </a:solidFill>
              </a:defRPr>
            </a:lvl1pPr>
          </a:lstStyle>
          <a:p>
            <a:fld id="{1DDE080B-47C1-4D70-BDEA-20BE09F781FE}" type="datetime1">
              <a:rPr lang="fi-FI" smtClean="0"/>
              <a:t>17.12.2024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E325A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05E01A3-C89D-4CBA-88C1-ACE9F259970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23802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4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8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E325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E32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E3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3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rn.fi/URN:NBN:fi:amk-2024060521402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/>
              <a:t>Tulevaisuuskeskusteluja nuorten kanssa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83967" y="2527322"/>
            <a:ext cx="5460242" cy="2505853"/>
          </a:xfrm>
        </p:spPr>
        <p:txBody>
          <a:bodyPr>
            <a:normAutofit/>
          </a:bodyPr>
          <a:lstStyle/>
          <a:p>
            <a:endParaRPr lang="fi-FI" sz="2000" dirty="0"/>
          </a:p>
          <a:p>
            <a:r>
              <a:rPr lang="fi-FI" sz="2000" dirty="0"/>
              <a:t>Lahden AKEn etäkahvit 17.12.2024</a:t>
            </a:r>
          </a:p>
          <a:p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dirty="0"/>
              <a:t>Merja Kauppinen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Hämeenlinnan kaupunginkirjasto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0721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57D418-4AE7-E1DB-C0C7-C0DD3249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1AC7C3-BFD7-A689-AB1A-CB8B96DC3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i="0" u="none" strike="noStrike" dirty="0">
                <a:solidFill>
                  <a:srgbClr val="1E325A"/>
                </a:solidFill>
                <a:effectLst/>
                <a:latin typeface="Aptos" panose="020B0004020202020204" pitchFamily="34" charset="0"/>
              </a:rPr>
              <a:t>Merja Kauppinen</a:t>
            </a:r>
            <a:endParaRPr lang="fi-FI" sz="1600" b="0" dirty="0">
              <a:effectLst/>
              <a:latin typeface="Aptos" panose="020B0004020202020204" pitchFamily="34" charset="0"/>
            </a:endParaRPr>
          </a:p>
          <a:p>
            <a:pPr mar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fi-FI" sz="1800" b="0" i="0" u="none" strike="noStrike" dirty="0">
                <a:solidFill>
                  <a:srgbClr val="1E325A"/>
                </a:solidFill>
                <a:effectLst/>
                <a:latin typeface="Aptos" panose="020B0004020202020204" pitchFamily="34" charset="0"/>
              </a:rPr>
              <a:t>Hämeenlinnan kaupunginkirjasto</a:t>
            </a:r>
            <a:endParaRPr lang="fi-FI" sz="1600" b="0" dirty="0">
              <a:effectLst/>
              <a:latin typeface="Aptos" panose="020B0004020202020204" pitchFamily="34" charset="0"/>
            </a:endParaRPr>
          </a:p>
          <a:p>
            <a:pPr mar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fi-FI" sz="1800" b="0" i="0" u="none" strike="noStrike" dirty="0">
                <a:solidFill>
                  <a:srgbClr val="1E325A"/>
                </a:solidFill>
                <a:effectLst/>
                <a:latin typeface="Aptos" panose="020B0004020202020204" pitchFamily="34" charset="0"/>
              </a:rPr>
              <a:t>merja.kauppinen@hameenlinna.fi </a:t>
            </a:r>
            <a:endParaRPr lang="fi-FI" sz="1600" b="0" dirty="0">
              <a:effectLst/>
              <a:latin typeface="Aptos" panose="020B0004020202020204" pitchFamily="34" charset="0"/>
            </a:endParaRPr>
          </a:p>
          <a:p>
            <a:pPr mar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fi-FI" sz="1800" b="0" i="0" u="none" strike="noStrike" dirty="0">
                <a:solidFill>
                  <a:srgbClr val="1E325A"/>
                </a:solidFill>
                <a:effectLst/>
                <a:latin typeface="Aptos" panose="020B0004020202020204" pitchFamily="34" charset="0"/>
              </a:rPr>
              <a:t>p. 0505090036</a:t>
            </a:r>
            <a:endParaRPr lang="fi-FI" sz="1600" i="0" u="none" strike="noStrike" dirty="0">
              <a:solidFill>
                <a:srgbClr val="1E325A"/>
              </a:solidFill>
              <a:latin typeface="Aptos" panose="020B0004020202020204" pitchFamily="34" charset="0"/>
            </a:endParaRPr>
          </a:p>
          <a:p>
            <a:pPr marL="0" indent="0" rtl="0">
              <a:spcBef>
                <a:spcPts val="750"/>
              </a:spcBef>
              <a:spcAft>
                <a:spcPts val="0"/>
              </a:spcAft>
              <a:buNone/>
            </a:pPr>
            <a:endParaRPr lang="fi-FI" sz="1600" dirty="0">
              <a:latin typeface="Aptos" panose="020B0004020202020204" pitchFamily="34" charset="0"/>
            </a:endParaRPr>
          </a:p>
          <a:p>
            <a:pPr mar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fi-FI" sz="1800" b="1" dirty="0">
                <a:solidFill>
                  <a:schemeClr val="tx1"/>
                </a:solidFill>
                <a:latin typeface="Aptos" panose="020B0004020202020204" pitchFamily="34" charset="0"/>
              </a:rPr>
              <a:t>Linkki opinnäytetyöhön Theseuksessa:</a:t>
            </a:r>
          </a:p>
          <a:p>
            <a:pPr mar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fi-FI" sz="1800" dirty="0">
                <a:latin typeface="Aptos" panose="020B0004020202020204" pitchFamily="34" charset="0"/>
              </a:rPr>
              <a:t>Kokeileva kirjasto-kehittämismalli: asiakasosallisuuden kehittäminen Hämeenlinnan kaupunginkirjastossa (Humak 2024)</a:t>
            </a:r>
          </a:p>
          <a:p>
            <a:pPr mar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fi-FI" sz="1800" dirty="0">
                <a:latin typeface="Aptos" panose="020B0004020202020204" pitchFamily="34" charset="0"/>
              </a:rPr>
              <a:t> </a:t>
            </a:r>
            <a:r>
              <a:rPr lang="fi-FI" sz="1800" b="0" i="0" u="none" strike="noStrike" dirty="0">
                <a:solidFill>
                  <a:srgbClr val="0841B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2"/>
              </a:rPr>
              <a:t>https://urn.fi/URN:NBN:fi:amk-2024060521402</a:t>
            </a:r>
            <a:endParaRPr lang="fi-FI" sz="1800" b="0" i="0" u="none" strike="noStrike" dirty="0">
              <a:solidFill>
                <a:srgbClr val="0841BF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F595D1-BB61-CE98-9CE9-B07D7CD8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7C16-FC24-4040-854F-F6E83A0B2439}" type="datetime1">
              <a:rPr lang="fi-FI" smtClean="0"/>
              <a:t>17.12.2024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63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Hämeenlinnan kaupunginkirjastossa panostettiin</a:t>
            </a:r>
            <a:r>
              <a:rPr lang="fi-FI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syksyllä 2023 ja keväällä 2024 asiakasosallisuuden kehittämiseen</a:t>
            </a:r>
          </a:p>
          <a:p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Tavoitteena osallistaa asiakkaat paremmin mukaan </a:t>
            </a:r>
            <a:r>
              <a:rPr lang="fi-FI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kirjastopalveluiden suunnitteluun sekä kokeilla ja kehittää uudenlaisia toimintamuotoja </a:t>
            </a:r>
          </a:p>
          <a:p>
            <a:r>
              <a:rPr lang="fi-FI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Järjestin osana Humakin yhteisöpedagogi (YAMK) –opintojani kaksi tulevaisuuden ennakointia hyödyntävää pajaa: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Tulevaisuuspaja yläkouluikäisille nuorille Nummen kirjastossa </a:t>
            </a:r>
            <a:r>
              <a:rPr lang="fi-FI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8.11.2023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Tulevaisuuden kirjasto –paja Hä</a:t>
            </a:r>
            <a:r>
              <a:rPr lang="fi-FI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meenlinnan pääkirjastossa 10.4.2024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D31D-F42A-4F80-80A0-D2DA9E6207A5}" type="datetime1">
              <a:rPr lang="fi-FI" smtClean="0"/>
              <a:t>17.12.2024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981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F9C441-9EE4-3AA3-E075-41BC6EE6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/>
          <a:lstStyle/>
          <a:p>
            <a:r>
              <a:rPr lang="fi-FI" dirty="0"/>
              <a:t>Tulevaisuuspaja 8.11.2023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2C5164-A6D6-3435-C78B-E37A30D42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2965"/>
            <a:ext cx="5181600" cy="4643998"/>
          </a:xfrm>
        </p:spPr>
        <p:txBody>
          <a:bodyPr>
            <a:normAutofit fontScale="92500" lnSpcReduction="20000"/>
          </a:bodyPr>
          <a:lstStyle/>
          <a:p>
            <a:r>
              <a:rPr lang="fi-FI" sz="2000" dirty="0">
                <a:latin typeface="Aptos" panose="020B0004020202020204" pitchFamily="34" charset="0"/>
              </a:rPr>
              <a:t>Yksi Ryhmis-toiminnan toimintakerroista. Kesto n. tunti ja osallistujia viisi nuorta.</a:t>
            </a:r>
          </a:p>
          <a:p>
            <a:r>
              <a:rPr lang="fi-FI" sz="2000" dirty="0">
                <a:latin typeface="Aptos" panose="020B0004020202020204" pitchFamily="34" charset="0"/>
              </a:rPr>
              <a:t>Tavoitteena kokeilla tulevaisuustyöskentelyn ohjaamista, testata ennakoinnin menetelmiä kevyellä otteella sekä yhdistää tulevaisuustyöskentely osaksi arkityötä nuorten parissa. </a:t>
            </a:r>
          </a:p>
          <a:p>
            <a:r>
              <a:rPr lang="fi-FI" sz="2000" dirty="0">
                <a:latin typeface="Aptos" panose="020B0004020202020204" pitchFamily="34" charset="0"/>
              </a:rPr>
              <a:t>Lähestymistapa nuorten oman tulevaisuuden pohtiminen. Keskustelun kautta näkökulmaa laajennettiin koskemaan nuoruutta, yhteiskuntaa ja maailmaa yleisesti. 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FF0000"/>
                </a:solidFill>
                <a:latin typeface="Aptos" panose="020B0004020202020204" pitchFamily="34" charset="0"/>
              </a:rPr>
              <a:t>Pajan kulku: </a:t>
            </a:r>
          </a:p>
          <a:p>
            <a:pPr marL="0" indent="0">
              <a:buNone/>
            </a:pPr>
            <a:r>
              <a:rPr lang="fi-FI" sz="2000" dirty="0">
                <a:latin typeface="Aptos" panose="020B0004020202020204" pitchFamily="34" charset="0"/>
              </a:rPr>
              <a:t>Aloitus: </a:t>
            </a:r>
            <a:r>
              <a:rPr lang="fi-FI" sz="2000" dirty="0"/>
              <a:t>Sitran Megatrendit 2023 –video, tehtävien esittely (10min)</a:t>
            </a:r>
          </a:p>
          <a:p>
            <a:pPr marL="0" indent="0">
              <a:buNone/>
            </a:pPr>
            <a:r>
              <a:rPr lang="fi-FI" sz="2000" dirty="0"/>
              <a:t>Tulevaisuuden ennakoinnin harjoitukset ja vapaa keskustelu (40min)</a:t>
            </a:r>
          </a:p>
          <a:p>
            <a:pPr marL="0" indent="0">
              <a:buNone/>
            </a:pPr>
            <a:r>
              <a:rPr lang="fi-FI" sz="2000" dirty="0"/>
              <a:t>Purku ja palaute (10min)</a:t>
            </a:r>
          </a:p>
          <a:p>
            <a:endParaRPr lang="fi-FI" sz="1800" dirty="0">
              <a:latin typeface="Aptos" panose="020B0004020202020204" pitchFamily="34" charset="0"/>
            </a:endParaRPr>
          </a:p>
        </p:txBody>
      </p:sp>
      <p:pic>
        <p:nvPicPr>
          <p:cNvPr id="7" name="Sisällön paikkamerkki 6" descr="Kuva, joka sisältää kohteen vaate, henkilö, Oppiminen, toimistotarvikkeet&#10;&#10;Kuvaus luotu automaattisesti">
            <a:extLst>
              <a:ext uri="{FF2B5EF4-FFF2-40B4-BE49-F238E27FC236}">
                <a16:creationId xmlns:a16="http://schemas.microsoft.com/office/drawing/2014/main" id="{D968B710-59CE-A83D-938A-2CFC940778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31576"/>
            <a:ext cx="5439108" cy="4525195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1A11E-8628-2832-C72E-0E45D021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7C16-FC24-4040-854F-F6E83A0B2439}" type="datetime1">
              <a:rPr lang="fi-FI" smtClean="0"/>
              <a:t>17.12.2024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13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F9C441-9EE4-3AA3-E075-41BC6EE6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52687"/>
          </a:xfrm>
        </p:spPr>
        <p:txBody>
          <a:bodyPr/>
          <a:lstStyle/>
          <a:p>
            <a:r>
              <a:rPr lang="fi-FI" dirty="0"/>
              <a:t>Tulevaisuuden ennakoinnin harjoitukset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25CCFA0-8C40-F06C-6218-D82D7A8F5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87532"/>
            <a:ext cx="5157787" cy="823912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Tulevaisuuden muistelu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2C5164-A6D6-3435-C78B-E37A30D42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1529"/>
            <a:ext cx="5157787" cy="4038134"/>
          </a:xfrm>
        </p:spPr>
        <p:txBody>
          <a:bodyPr>
            <a:normAutofit fontScale="25000" lnSpcReduction="20000"/>
          </a:bodyPr>
          <a:lstStyle/>
          <a:p>
            <a:pPr marL="0" indent="0" algn="just" rtl="0">
              <a:spcAft>
                <a:spcPts val="600"/>
              </a:spcAft>
              <a:buNone/>
            </a:pPr>
            <a:r>
              <a:rPr lang="fi-FI" sz="6400" dirty="0">
                <a:solidFill>
                  <a:srgbClr val="000000"/>
                </a:solidFill>
                <a:latin typeface="Aptos" panose="020B0004020202020204" pitchFamily="34" charset="0"/>
              </a:rPr>
              <a:t>K</a:t>
            </a:r>
            <a:r>
              <a:rPr lang="fi-FI" sz="6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uvitellaan ensiksi, millainen on tulevaisuus, jossa haasteet ovat ratkenneet positiivisella tavalla. Tulevaisuudesta palataan nykyhetkeen, jossa on helpompi tunnistaa tavoitteita ja toimintatapoja, joilla edetä kohti haluttuja ratkaisuja (JAMK 2023). </a:t>
            </a:r>
            <a:r>
              <a:rPr lang="fi-FI" sz="6400" dirty="0">
                <a:solidFill>
                  <a:srgbClr val="000000"/>
                </a:solidFill>
                <a:latin typeface="Aptos" panose="020B0004020202020204" pitchFamily="34" charset="0"/>
              </a:rPr>
              <a:t>H</a:t>
            </a:r>
            <a:r>
              <a:rPr lang="fi-FI" sz="6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arjoituksen avulla voidaan unelmoida ja suunnitella omaa tulevaisuutta (Opetushallitus 2023). </a:t>
            </a:r>
          </a:p>
          <a:p>
            <a:pPr marL="0" indent="0" algn="just" rtl="0">
              <a:spcAft>
                <a:spcPts val="600"/>
              </a:spcAft>
              <a:buNone/>
            </a:pPr>
            <a:r>
              <a:rPr lang="fi-FI" sz="6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JAMKin</a:t>
            </a:r>
            <a:r>
              <a:rPr lang="fi-FI" sz="6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(2023) runkoa mukaillen:  </a:t>
            </a:r>
            <a:endParaRPr lang="fi-FI" sz="6400" b="0" dirty="0">
              <a:effectLst/>
              <a:latin typeface="Aptos" panose="020B0004020202020204" pitchFamily="34" charset="0"/>
            </a:endParaRPr>
          </a:p>
          <a:p>
            <a:pPr algn="just" rtl="0">
              <a:spcAft>
                <a:spcPts val="600"/>
              </a:spcAft>
            </a:pPr>
            <a:r>
              <a:rPr lang="fi-FI" sz="640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Miltä elämäsi näyttää 5 vuoden kuluttua?</a:t>
            </a:r>
            <a:endParaRPr lang="fi-FI" sz="6400" dirty="0">
              <a:effectLst/>
              <a:latin typeface="Aptos" panose="020B0004020202020204" pitchFamily="34" charset="0"/>
            </a:endParaRPr>
          </a:p>
          <a:p>
            <a:pPr algn="just" rtl="0">
              <a:spcAft>
                <a:spcPts val="600"/>
              </a:spcAft>
            </a:pPr>
            <a:r>
              <a:rPr lang="fi-FI" sz="6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Mikä asia on toisin tai paremmin kuin ennen?</a:t>
            </a:r>
            <a:endParaRPr lang="fi-FI" sz="6400" b="0" dirty="0">
              <a:effectLst/>
              <a:latin typeface="Aptos" panose="020B0004020202020204" pitchFamily="34" charset="0"/>
            </a:endParaRPr>
          </a:p>
          <a:p>
            <a:pPr algn="just" rtl="0">
              <a:spcAft>
                <a:spcPts val="600"/>
              </a:spcAft>
            </a:pPr>
            <a:r>
              <a:rPr lang="fi-FI" sz="6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Mitkä olivat ne asiat, jotka johtivat asioiden parantumiseen?</a:t>
            </a:r>
            <a:endParaRPr lang="fi-FI" sz="6400" b="0" dirty="0">
              <a:effectLst/>
              <a:latin typeface="Aptos" panose="020B0004020202020204" pitchFamily="34" charset="0"/>
            </a:endParaRPr>
          </a:p>
          <a:p>
            <a:pPr algn="just" rtl="0">
              <a:spcAft>
                <a:spcPts val="600"/>
              </a:spcAft>
            </a:pPr>
            <a:r>
              <a:rPr lang="fi-FI" sz="6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Millaisia tekoja tarvittiin, että päästiin tähän?</a:t>
            </a:r>
            <a:endParaRPr lang="fi-FI" sz="6400" b="0" dirty="0">
              <a:effectLst/>
              <a:latin typeface="Aptos" panose="020B0004020202020204" pitchFamily="34" charset="0"/>
            </a:endParaRPr>
          </a:p>
          <a:p>
            <a:pPr algn="just" rtl="0">
              <a:spcAft>
                <a:spcPts val="600"/>
              </a:spcAft>
            </a:pPr>
            <a:r>
              <a:rPr lang="fi-FI" sz="6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Mikä oli oma roolisi muutoksessa? Entä muiden ihmisten?</a:t>
            </a:r>
            <a:endParaRPr lang="fi-FI" sz="6400" b="0" dirty="0"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br>
              <a:rPr lang="fi-FI" sz="1200" dirty="0"/>
            </a:br>
            <a:br>
              <a:rPr lang="fi-FI" dirty="0"/>
            </a:b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FF39486-6B4C-A4EF-73AF-C3A1D5AD9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081532"/>
            <a:ext cx="5183188" cy="823912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Tulevaisuuden kuvittelu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A8B5611-B98D-2EFA-AFE8-07D9A6EB5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51529"/>
            <a:ext cx="5183188" cy="403813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i-FI" sz="1600" dirty="0">
                <a:solidFill>
                  <a:srgbClr val="000000"/>
                </a:solidFill>
                <a:latin typeface="Aptos" panose="020B0004020202020204" pitchFamily="34" charset="0"/>
              </a:rPr>
              <a:t>K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uvitellaan toivottavia tulevaisuuksia. Sitran (2020) harjoitusmallissa kirjoitetaan omia visiolauseita.</a:t>
            </a:r>
            <a:r>
              <a:rPr lang="fi-FI" sz="1600" dirty="0">
                <a:solidFill>
                  <a:srgbClr val="000000"/>
                </a:solidFill>
                <a:latin typeface="Aptos" panose="020B0004020202020204" pitchFamily="34" charset="0"/>
              </a:rPr>
              <a:t> Jatkolauseet voivat liittyä esimerkiksi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siihen, mitkä asiat olisivat maailmassa paremmin vuonna 2050.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Muotoilin omat kysymykseni ChatGPT:n avulla. Jatkettavia lauseita oli useita, joista </a:t>
            </a:r>
            <a:r>
              <a:rPr lang="fi-FI" sz="1600" dirty="0">
                <a:solidFill>
                  <a:srgbClr val="000000"/>
                </a:solidFill>
                <a:latin typeface="Aptos" panose="020B0004020202020204" pitchFamily="34" charset="0"/>
              </a:rPr>
              <a:t>sai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valita yhden tai useamman.  Esimerkkilauseita:</a:t>
            </a:r>
            <a:endParaRPr lang="fi-FI" sz="160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Vuonna 2050 nuoren elämä on täynnä...</a:t>
            </a:r>
            <a:endParaRPr lang="fi-FI" sz="160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Aamuni alkaa vuonna 2050, kun...</a:t>
            </a:r>
            <a:endParaRPr lang="fi-FI" sz="160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Teknologian kehitys vuoteen 2050 mennessä on muuttanut nuoren arkea siten, että...</a:t>
            </a:r>
            <a:br>
              <a:rPr lang="fi-FI" sz="1600" dirty="0"/>
            </a:br>
            <a:endParaRPr lang="fi-FI" sz="1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1A11E-8628-2832-C72E-0E45D021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7C16-FC24-4040-854F-F6E83A0B2439}" type="datetime1">
              <a:rPr lang="fi-FI" smtClean="0"/>
              <a:t>17.12.2024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326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F9C441-9EE4-3AA3-E075-41BC6EE6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Huomioita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2C5164-A6D6-3435-C78B-E37A30D42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fi-FI" sz="2000" dirty="0">
                <a:latin typeface="Aptos" panose="020B0004020202020204" pitchFamily="34" charset="0"/>
              </a:rPr>
              <a:t>Kyseessä oli kertaluontoinen kokeilu, eikä tämän ryhmän kanssa ole tiedossa jatkotoimenpiteitä tai seurantaa.</a:t>
            </a:r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fi-FI" sz="2000" dirty="0">
                <a:latin typeface="Aptos" panose="020B0004020202020204" pitchFamily="34" charset="0"/>
              </a:rPr>
              <a:t>Pienessä kirjastossa kertaluontoinen paja helpompi järjestää.</a:t>
            </a:r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fi-FI" sz="2000" dirty="0">
                <a:latin typeface="Aptos" panose="020B0004020202020204" pitchFamily="34" charset="0"/>
              </a:rPr>
              <a:t>Nuoret osallistuivat aktiivisesti ja paja koettiin mielenkiintoiseksi ja ajatuksia herättäväksi. </a:t>
            </a:r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fi-FI" sz="2000" dirty="0">
                <a:latin typeface="Aptos" panose="020B0004020202020204" pitchFamily="34" charset="0"/>
              </a:rPr>
              <a:t>Ryhmän muut ohjaajat auttoivat nuoria purkamaan jännitystä vastausten kirjoittamiseen liittyen. Ohjaajat kiinnostuivat myös itse tulevaisuustyöskentelystä.</a:t>
            </a:r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fi-FI" sz="2000" dirty="0">
                <a:latin typeface="Aptos" panose="020B0004020202020204" pitchFamily="34" charset="0"/>
              </a:rPr>
              <a:t>Kirjoitusharjoitukset vievät aikaa! Isomman ryhmän kanssa aika olisi loppunut täysin kesken.</a:t>
            </a:r>
          </a:p>
          <a:p>
            <a:pPr marL="0" indent="0" algn="just" rtl="0">
              <a:spcBef>
                <a:spcPts val="0"/>
              </a:spcBef>
              <a:spcAft>
                <a:spcPts val="900"/>
              </a:spcAft>
              <a:buNone/>
            </a:pPr>
            <a:endParaRPr lang="fi-FI" sz="1200" b="0" dirty="0">
              <a:solidFill>
                <a:schemeClr val="tx2"/>
              </a:solidFill>
              <a:effectLst/>
            </a:endParaRPr>
          </a:p>
          <a:p>
            <a:pPr marL="0" indent="0">
              <a:buNone/>
            </a:pPr>
            <a:br>
              <a:rPr lang="fi-FI" sz="1200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1A11E-8628-2832-C72E-0E45D021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7C16-FC24-4040-854F-F6E83A0B2439}" type="datetime1">
              <a:rPr lang="fi-FI" smtClean="0"/>
              <a:t>17.12.2024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44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4856" cy="737533"/>
          </a:xfrm>
        </p:spPr>
        <p:txBody>
          <a:bodyPr anchor="ctr">
            <a:normAutofit/>
          </a:bodyPr>
          <a:lstStyle/>
          <a:p>
            <a:r>
              <a:rPr lang="fi-FI" sz="4000" dirty="0"/>
              <a:t>Tulevaisuuden kirjasto –paja 10.4.2024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sz="half" idx="1"/>
          </p:nvPr>
        </p:nvSpPr>
        <p:spPr>
          <a:xfrm>
            <a:off x="716437" y="1299882"/>
            <a:ext cx="5769203" cy="4877082"/>
          </a:xfrm>
        </p:spPr>
        <p:txBody>
          <a:bodyPr>
            <a:normAutofit/>
          </a:bodyPr>
          <a:lstStyle/>
          <a:p>
            <a:pPr marL="285750" indent="-285750"/>
            <a:r>
              <a:rPr lang="fi-FI" sz="1800" b="0" i="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Luovassa pop-pajassa pohdittiin kirjastopalveluiden nykytilaa ja tulevaisuutta.</a:t>
            </a:r>
            <a:r>
              <a:rPr lang="fi-FI" sz="1800" kern="10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r>
              <a:rPr lang="fi-FI" sz="1800" b="0" i="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Kohderyhmä</a:t>
            </a:r>
            <a:r>
              <a:rPr lang="fi-FI" sz="1800" dirty="0">
                <a:solidFill>
                  <a:schemeClr val="tx2"/>
                </a:solidFill>
                <a:latin typeface="Aptos" panose="020B0004020202020204" pitchFamily="34" charset="0"/>
              </a:rPr>
              <a:t>nä</a:t>
            </a:r>
            <a:r>
              <a:rPr lang="fi-FI" sz="1800" b="0" i="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kaikki kirjaston asiakkaat. Osallistujat (5) olivat pääasiassa nuoria aikuisia. Kesto 4 tuntia. </a:t>
            </a:r>
            <a:endParaRPr lang="fi-FI" sz="1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342900" indent="-342900">
              <a:buAutoNum type="arabicPeriod"/>
            </a:pPr>
            <a:r>
              <a:rPr lang="fi-FI" sz="1800" b="0" i="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Julistepiste</a:t>
            </a:r>
          </a:p>
          <a:p>
            <a:pPr marL="0" indent="0">
              <a:buNone/>
            </a:pPr>
            <a:r>
              <a:rPr lang="fi-FI" sz="1800" b="0" i="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Tulevaisuuden muistelu ja –kuvittelu –harjoitukset:</a:t>
            </a:r>
          </a:p>
          <a:p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Miltä kirjastopalvelut näyttävät 5 vuoden kuluttua? </a:t>
            </a:r>
            <a:endParaRPr lang="fi-FI" sz="1800" kern="100" dirty="0">
              <a:solidFill>
                <a:schemeClr val="tx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Vuonna 2050 kirjasto on täynnä… Vuonna 2050 kirjastot tekevät tiivistä yhteistyötä…</a:t>
            </a:r>
            <a:endParaRPr lang="fi-FI" sz="1800" b="0" i="0" dirty="0">
              <a:solidFill>
                <a:schemeClr val="tx2"/>
              </a:solidFill>
              <a:effectLst/>
              <a:latin typeface="Aptos" panose="020B00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fi-FI" sz="1800" dirty="0">
                <a:solidFill>
                  <a:schemeClr val="tx2"/>
                </a:solidFill>
                <a:latin typeface="Aptos" panose="020B0004020202020204" pitchFamily="34" charset="0"/>
              </a:rPr>
              <a:t>Unelmien kirjasto</a:t>
            </a:r>
          </a:p>
          <a:p>
            <a:pPr marL="0" indent="0">
              <a:buNone/>
            </a:pPr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Hahmotellaan haaveiden kirjastoa: palveluita, tiloja, toimintoja, henkilökuntaa. </a:t>
            </a:r>
            <a:r>
              <a:rPr lang="fi-FI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aksi vaihtoehtoa: kollaasiaskartelu kierrätysmateriaaleista tai legoilla rakentaminen.</a:t>
            </a:r>
            <a:endParaRPr lang="fi-FI" sz="1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fi-FI" sz="1800" b="0" i="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Palaute ja virtuaalinen kirjastokierros</a:t>
            </a:r>
          </a:p>
          <a:p>
            <a:pPr marL="0" indent="0">
              <a:buNone/>
            </a:pPr>
            <a:endParaRPr lang="fi-FI" sz="1800" kern="100" dirty="0">
              <a:effectLst/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kern="100" dirty="0">
              <a:effectLst/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kern="10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15" name="Sisällön paikkamerkki 14" descr="Kuva, joka sisältää kohteen vaate, henkilö, sisä-, pöytä&#10;&#10;Kuvaus luotu automaattisesti">
            <a:extLst>
              <a:ext uri="{FF2B5EF4-FFF2-40B4-BE49-F238E27FC236}">
                <a16:creationId xmlns:a16="http://schemas.microsoft.com/office/drawing/2014/main" id="{C8F227C0-36EE-31EF-8A96-1B83BA89B6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77" y="1583702"/>
            <a:ext cx="3070147" cy="4093529"/>
          </a:xfrm>
          <a:noFill/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610600" y="636533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42B9B47-386D-471F-B3A8-6287DF7AAAE0}" type="datetime1">
              <a:rPr lang="fi-FI" smtClean="0"/>
              <a:pPr>
                <a:spcAft>
                  <a:spcPts val="600"/>
                </a:spcAft>
              </a:pPr>
              <a:t>17.12.2024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50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23E495-C44B-7546-F185-23CB11F8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A0B-349E-4FC1-978E-33DB08D731A6}" type="datetime1">
              <a:rPr lang="fi-FI" smtClean="0"/>
              <a:t>17.12.2024</a:t>
            </a:fld>
            <a:endParaRPr lang="fi-FI"/>
          </a:p>
        </p:txBody>
      </p:sp>
      <p:pic>
        <p:nvPicPr>
          <p:cNvPr id="7" name="Kuva 6" descr="Kuva, joka sisältää kohteen sisä-, teksti, huonekalu, seinä&#10;&#10;Kuvaus luotu automaattisesti">
            <a:extLst>
              <a:ext uri="{FF2B5EF4-FFF2-40B4-BE49-F238E27FC236}">
                <a16:creationId xmlns:a16="http://schemas.microsoft.com/office/drawing/2014/main" id="{6473156F-7797-A9AB-ACF8-DAF1F6D75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23" y="293308"/>
            <a:ext cx="3287803" cy="2475522"/>
          </a:xfrm>
          <a:prstGeom prst="rect">
            <a:avLst/>
          </a:prstGeom>
        </p:spPr>
      </p:pic>
      <p:pic>
        <p:nvPicPr>
          <p:cNvPr id="59" name="Kuva 58" descr="Kuva, joka sisältää kohteen Lapsitaide, käsiala, Tarralappu, liikkumaton&#10;&#10;Kuvaus luotu automaattisesti">
            <a:extLst>
              <a:ext uri="{FF2B5EF4-FFF2-40B4-BE49-F238E27FC236}">
                <a16:creationId xmlns:a16="http://schemas.microsoft.com/office/drawing/2014/main" id="{86113470-1F19-508E-5BC8-9C48AA3D9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517" y="3450689"/>
            <a:ext cx="2674880" cy="2014026"/>
          </a:xfrm>
          <a:prstGeom prst="rect">
            <a:avLst/>
          </a:prstGeom>
        </p:spPr>
      </p:pic>
      <p:pic>
        <p:nvPicPr>
          <p:cNvPr id="61" name="Kuva 60" descr="Kuva, joka sisältää kohteen teksti, Suorakaide, sisä-&#10;&#10;Kuvaus luotu automaattisesti">
            <a:extLst>
              <a:ext uri="{FF2B5EF4-FFF2-40B4-BE49-F238E27FC236}">
                <a16:creationId xmlns:a16="http://schemas.microsoft.com/office/drawing/2014/main" id="{3750ED52-4DE1-5BF3-5840-1B16E9A2BC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0575" y="576840"/>
            <a:ext cx="2767264" cy="2083586"/>
          </a:xfrm>
          <a:prstGeom prst="rect">
            <a:avLst/>
          </a:prstGeom>
        </p:spPr>
      </p:pic>
      <p:pic>
        <p:nvPicPr>
          <p:cNvPr id="63" name="Kuva 62" descr="Kuva, joka sisältää kohteen sisä-, vaate, seinä, taide&#10;&#10;Kuvaus luotu automaattisesti">
            <a:extLst>
              <a:ext uri="{FF2B5EF4-FFF2-40B4-BE49-F238E27FC236}">
                <a16:creationId xmlns:a16="http://schemas.microsoft.com/office/drawing/2014/main" id="{1541B9F0-521A-955C-A1E7-432B89EAC5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6" r="677"/>
          <a:stretch/>
        </p:blipFill>
        <p:spPr>
          <a:xfrm>
            <a:off x="2865129" y="3334734"/>
            <a:ext cx="3310882" cy="2560726"/>
          </a:xfrm>
          <a:prstGeom prst="rect">
            <a:avLst/>
          </a:prstGeom>
        </p:spPr>
      </p:pic>
      <p:pic>
        <p:nvPicPr>
          <p:cNvPr id="67" name="Kuva 66" descr="Kuva, joka sisältää kohteen vaate, henkilö, muotoilu, sisä-&#10;&#10;Kuvaus luotu automaattisesti">
            <a:extLst>
              <a:ext uri="{FF2B5EF4-FFF2-40B4-BE49-F238E27FC236}">
                <a16:creationId xmlns:a16="http://schemas.microsoft.com/office/drawing/2014/main" id="{76262F50-CDAD-73DB-5FD5-909F9B5217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22" y="185873"/>
            <a:ext cx="2241478" cy="2988636"/>
          </a:xfrm>
          <a:prstGeom prst="rect">
            <a:avLst/>
          </a:prstGeom>
        </p:spPr>
      </p:pic>
      <p:pic>
        <p:nvPicPr>
          <p:cNvPr id="69" name="Kuva 68" descr="Kuva, joka sisältää kohteen teksti, sisä-, kirja, Tulostaminen&#10;&#10;Kuvaus luotu automaattisesti">
            <a:extLst>
              <a:ext uri="{FF2B5EF4-FFF2-40B4-BE49-F238E27FC236}">
                <a16:creationId xmlns:a16="http://schemas.microsoft.com/office/drawing/2014/main" id="{F923EB2D-80E8-52F2-C786-0EF296FB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68" y="3644388"/>
            <a:ext cx="2989706" cy="2251072"/>
          </a:xfrm>
          <a:prstGeom prst="rect">
            <a:avLst/>
          </a:prstGeom>
        </p:spPr>
      </p:pic>
      <p:pic>
        <p:nvPicPr>
          <p:cNvPr id="71" name="Kuva 70" descr="Kuva, joka sisältää kohteen teksti, Tarralappu, sisä-, liikkumaton&#10;&#10;Kuvaus luotu automaattisesti">
            <a:extLst>
              <a:ext uri="{FF2B5EF4-FFF2-40B4-BE49-F238E27FC236}">
                <a16:creationId xmlns:a16="http://schemas.microsoft.com/office/drawing/2014/main" id="{CECE868E-D5AE-61E7-6EBA-A756C77A9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22" y="519988"/>
            <a:ext cx="2918276" cy="2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0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86CB3649-FEB8-5C88-10B1-D9E94A63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Tulevaisuuspajan anti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E29FEB0-9D5C-97FC-B021-FD21428FD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800" b="1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Asiakkaiden visioimassa tulevaisuuden kirjastossa: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kern="100" dirty="0">
                <a:effectLst/>
                <a:latin typeface="Aptos" panose="020B0004020202020204" pitchFamily="34" charset="0"/>
              </a:rPr>
              <a:t>solmit</a:t>
            </a:r>
            <a:r>
              <a:rPr lang="fi-FI" sz="2800" kern="100" dirty="0">
                <a:latin typeface="Aptos" panose="020B0004020202020204" pitchFamily="34" charset="0"/>
              </a:rPr>
              <a:t>aan</a:t>
            </a:r>
            <a:r>
              <a:rPr lang="fi-FI" sz="2800" kern="100" dirty="0">
                <a:effectLst/>
                <a:latin typeface="Aptos" panose="020B0004020202020204" pitchFamily="34" charset="0"/>
              </a:rPr>
              <a:t> kumppanuuksia yritysten ja lähituottajien kanssa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kern="100" dirty="0">
                <a:effectLst/>
                <a:latin typeface="Aptos" panose="020B0004020202020204" pitchFamily="34" charset="0"/>
              </a:rPr>
              <a:t>on yhteisöllistä kaveritoimintaa, edistetään sukupolvien välisiä kohtaamisia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kern="100" dirty="0">
                <a:latin typeface="Aptos" panose="020B0004020202020204" pitchFamily="34" charset="0"/>
              </a:rPr>
              <a:t>voi osallistua yhteiskunnalliseen toimintaan m</a:t>
            </a:r>
            <a:r>
              <a:rPr lang="fi-FI" sz="2800" kern="100" dirty="0">
                <a:effectLst/>
                <a:latin typeface="Aptos" panose="020B0004020202020204" pitchFamily="34" charset="0"/>
              </a:rPr>
              <a:t>atalalla kynnyksellä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kern="100" dirty="0">
                <a:effectLst/>
                <a:latin typeface="Aptos" panose="020B0004020202020204" pitchFamily="34" charset="0"/>
              </a:rPr>
              <a:t>tuetaan ihmisten hyvinvointia ja tasa-arvoa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kern="100" dirty="0">
                <a:effectLst/>
                <a:latin typeface="Aptos" panose="020B0004020202020204" pitchFamily="34" charset="0"/>
              </a:rPr>
              <a:t>on viihtyisiä ja turvallisia tiloja, </a:t>
            </a:r>
            <a:r>
              <a:rPr lang="fi-FI" sz="2800" kern="100" dirty="0">
                <a:latin typeface="Aptos" panose="020B0004020202020204" pitchFamily="34" charset="0"/>
              </a:rPr>
              <a:t>laadukkaat</a:t>
            </a:r>
            <a:r>
              <a:rPr lang="fi-FI" sz="2800" kern="100" dirty="0">
                <a:effectLst/>
                <a:latin typeface="Aptos" panose="020B0004020202020204" pitchFamily="34" charset="0"/>
              </a:rPr>
              <a:t> kokoelmat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800" kern="100" dirty="0"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i-FI" sz="2800" b="1" kern="100" dirty="0">
                <a:solidFill>
                  <a:schemeClr val="accent1"/>
                </a:solidFill>
                <a:latin typeface="Aptos" panose="020B0004020202020204" pitchFamily="34" charset="0"/>
              </a:rPr>
              <a:t>Kirjastolta toivottiin: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kern="100" dirty="0">
                <a:latin typeface="Aptos" panose="020B0004020202020204" pitchFamily="34" charset="0"/>
              </a:rPr>
              <a:t>A</a:t>
            </a:r>
            <a:r>
              <a:rPr lang="fi-FI" sz="2800" kern="100" dirty="0">
                <a:effectLst/>
                <a:latin typeface="Aptos" panose="020B0004020202020204" pitchFamily="34" charset="0"/>
              </a:rPr>
              <a:t>istiesteettömiä tiloja ja/tai -palveluaikoja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kern="100" dirty="0">
                <a:latin typeface="Aptos" panose="020B0004020202020204" pitchFamily="34" charset="0"/>
              </a:rPr>
              <a:t>P</a:t>
            </a:r>
            <a:r>
              <a:rPr lang="fi-FI" sz="2800" kern="100" dirty="0">
                <a:effectLst/>
                <a:latin typeface="Aptos" panose="020B0004020202020204" pitchFamily="34" charset="0"/>
              </a:rPr>
              <a:t>alveluita esitteleviä pop-up-kierroksia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kern="100" dirty="0">
                <a:effectLst/>
                <a:latin typeface="Aptos" panose="020B0004020202020204" pitchFamily="34" charset="0"/>
              </a:rPr>
              <a:t>Henkilökohtaista lähestymistapaa perinteisen markkinoinnin sijaan</a:t>
            </a:r>
            <a:endParaRPr lang="fi-FI" sz="2800" kern="100" dirty="0">
              <a:latin typeface="Aptos" panose="020B0004020202020204" pitchFamily="34" charset="0"/>
            </a:endParaRP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A3E3DC-06B3-C8D6-7118-3061FA1D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8A0B-349E-4FC1-978E-33DB08D731A6}" type="datetime1">
              <a:rPr lang="fi-FI" smtClean="0"/>
              <a:t>17.12.2024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66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80837EC-95A7-780E-7624-63AB1AB5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Missä mennään tällä hetkellä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013A03D-A69E-436D-5411-E9D4430F7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Tulosten pohjalta muotoiltiin konkreettisia toimintaideoita sisältävä Kokeileva kirjasto –kehittämismalli.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dirty="0">
                <a:solidFill>
                  <a:srgbClr val="000000"/>
                </a:solidFill>
                <a:latin typeface="Aptos" panose="020B0004020202020204" pitchFamily="34" charset="0"/>
              </a:rPr>
              <a:t>Hämeenlinnan kaupungink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irjastossa on järjestetty kaikille avoimia englanninkielisiä esittelykierroksia.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Suunnitteilla on aistiesteettömyyteen liittyvä kampanja, jossa nostetaan esiin kirjaston tilojen varausmahdollisuuksia ja hiljaisia asiointitunteja.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Kirjaston toimipisteissä otetaan käyttöön idea- ja palauteseiniä osallisuuden lisäämiseksi.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Hämeenlinnan kaupunginkirjastossa on aloittanut palvelumuotoilua opiskeleva korkeakouluharjoittelija. Hän jatkaa osallisuus- ja tulevaisuustyötä aiemmin tehdyn pohjalta. </a:t>
            </a:r>
            <a:endParaRPr lang="fi-FI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2000" b="1" kern="100" dirty="0">
              <a:solidFill>
                <a:schemeClr val="accent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2000" b="1" kern="100" dirty="0">
              <a:solidFill>
                <a:schemeClr val="accent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9589EC7-3C8B-21C7-CE22-AE062546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9B47-386D-471F-B3A8-6287DF7AAAE0}" type="datetime1">
              <a:rPr lang="fi-FI" smtClean="0"/>
              <a:t>17.12.2024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88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HML">
      <a:dk1>
        <a:srgbClr val="0A2E59"/>
      </a:dk1>
      <a:lt1>
        <a:sysClr val="window" lastClr="FFFFFF"/>
      </a:lt1>
      <a:dk2>
        <a:srgbClr val="0A2E59"/>
      </a:dk2>
      <a:lt2>
        <a:srgbClr val="E1D8BA"/>
      </a:lt2>
      <a:accent1>
        <a:srgbClr val="F26C3F"/>
      </a:accent1>
      <a:accent2>
        <a:srgbClr val="0A2E59"/>
      </a:accent2>
      <a:accent3>
        <a:srgbClr val="E1D8BA"/>
      </a:accent3>
      <a:accent4>
        <a:srgbClr val="FFFF9D"/>
      </a:accent4>
      <a:accent5>
        <a:srgbClr val="00A0BA"/>
      </a:accent5>
      <a:accent6>
        <a:srgbClr val="7ED316"/>
      </a:accent6>
      <a:hlink>
        <a:srgbClr val="4690E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X" id="{412DD227-B603-49F8-AA76-A59E6F77369D}" vid="{A5EB3257-FED7-4B7B-B216-BD84B091F193}"/>
    </a:ext>
  </a:extLst>
</a:theme>
</file>

<file path=ppt/theme/theme2.xml><?xml version="1.0" encoding="utf-8"?>
<a:theme xmlns:a="http://schemas.openxmlformats.org/drawingml/2006/main" name="Mukautettu suunnittelumalli">
  <a:themeElements>
    <a:clrScheme name="HML">
      <a:dk1>
        <a:srgbClr val="0A2E59"/>
      </a:dk1>
      <a:lt1>
        <a:sysClr val="window" lastClr="FFFFFF"/>
      </a:lt1>
      <a:dk2>
        <a:srgbClr val="0A2E59"/>
      </a:dk2>
      <a:lt2>
        <a:srgbClr val="E1D8BA"/>
      </a:lt2>
      <a:accent1>
        <a:srgbClr val="F26C3F"/>
      </a:accent1>
      <a:accent2>
        <a:srgbClr val="0A2E59"/>
      </a:accent2>
      <a:accent3>
        <a:srgbClr val="E1D8BA"/>
      </a:accent3>
      <a:accent4>
        <a:srgbClr val="FFFF9D"/>
      </a:accent4>
      <a:accent5>
        <a:srgbClr val="00A0BA"/>
      </a:accent5>
      <a:accent6>
        <a:srgbClr val="7ED316"/>
      </a:accent6>
      <a:hlink>
        <a:srgbClr val="4690E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X" id="{412DD227-B603-49F8-AA76-A59E6F77369D}" vid="{4D42A839-1427-4DAA-B7A2-D9A967AB2C9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88222f-6031-4dfe-a392-2ad4e9eec48c"/>
    <lcf76f155ced4ddcb4097134ff3c332f xmlns="968c7ebd-2a11-4dae-b71d-24f48f8fef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8B133B85304004187D555AC661909E7" ma:contentTypeVersion="15" ma:contentTypeDescription="Luo uusi asiakirja." ma:contentTypeScope="" ma:versionID="b980a5b3fe8736e4b3a5e027033a2a42">
  <xsd:schema xmlns:xsd="http://www.w3.org/2001/XMLSchema" xmlns:xs="http://www.w3.org/2001/XMLSchema" xmlns:p="http://schemas.microsoft.com/office/2006/metadata/properties" xmlns:ns2="968c7ebd-2a11-4dae-b71d-24f48f8fef4f" xmlns:ns3="8a88222f-6031-4dfe-a392-2ad4e9eec48c" targetNamespace="http://schemas.microsoft.com/office/2006/metadata/properties" ma:root="true" ma:fieldsID="5b1226ec2d683eccbf3f7680c19b1fcb" ns2:_="" ns3:_="">
    <xsd:import namespace="968c7ebd-2a11-4dae-b71d-24f48f8fef4f"/>
    <xsd:import namespace="8a88222f-6031-4dfe-a392-2ad4e9eec4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c7ebd-2a11-4dae-b71d-24f48f8fe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4b60a233-858a-4d37-a9d6-2a3ac7190c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8222f-6031-4dfe-a392-2ad4e9eec48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85cc46e-2144-4728-8011-1942b7596768}" ma:internalName="TaxCatchAll" ma:showField="CatchAllData" ma:web="8a88222f-6031-4dfe-a392-2ad4e9eec4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4156BA-BCBB-436B-9A70-B79C519E589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8a88222f-6031-4dfe-a392-2ad4e9eec48c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68c7ebd-2a11-4dae-b71d-24f48f8fef4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BB0283-A41F-4DAF-896C-C562A9D2F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c7ebd-2a11-4dae-b71d-24f48f8fef4f"/>
    <ds:schemaRef ds:uri="8a88222f-6031-4dfe-a392-2ad4e9eec4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92A7A3-00B7-4751-B0FF-1AE08A77AF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ARX</Template>
  <TotalTime>619</TotalTime>
  <Words>661</Words>
  <Application>Microsoft Office PowerPoint</Application>
  <PresentationFormat>Laajakuva</PresentationFormat>
  <Paragraphs>92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Segoe UI</vt:lpstr>
      <vt:lpstr>Office-teema</vt:lpstr>
      <vt:lpstr>Mukautettu suunnittelumalli</vt:lpstr>
      <vt:lpstr>Tulevaisuuskeskusteluja nuorten kanssa</vt:lpstr>
      <vt:lpstr>Taustaa</vt:lpstr>
      <vt:lpstr>Tulevaisuuspaja 8.11.2023</vt:lpstr>
      <vt:lpstr>Tulevaisuuden ennakoinnin harjoitukset</vt:lpstr>
      <vt:lpstr>Huomioita</vt:lpstr>
      <vt:lpstr>Tulevaisuuden kirjasto –paja 10.4.2024</vt:lpstr>
      <vt:lpstr>PowerPoint-esitys</vt:lpstr>
      <vt:lpstr>Tulevaisuuspajan anti</vt:lpstr>
      <vt:lpstr>Missä mennään tällä hetkellä</vt:lpstr>
      <vt:lpstr>Kiitos!</vt:lpstr>
    </vt:vector>
  </TitlesOfParts>
  <Company>Hämeenlinnan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Kangasniemi Miika</dc:creator>
  <cp:lastModifiedBy>Kauppinen Merja</cp:lastModifiedBy>
  <cp:revision>72</cp:revision>
  <dcterms:created xsi:type="dcterms:W3CDTF">2023-03-23T08:45:26Z</dcterms:created>
  <dcterms:modified xsi:type="dcterms:W3CDTF">2024-12-17T06:39:44Z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0x01010058B133B85304004187D555AC661909E7</vt:lpwstr>
  </property>
</Properties>
</file>