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62" r:id="rId4"/>
    <p:sldId id="265" r:id="rId5"/>
    <p:sldId id="270" r:id="rId6"/>
    <p:sldId id="271" r:id="rId7"/>
    <p:sldId id="272" r:id="rId8"/>
    <p:sldId id="273" r:id="rId9"/>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6424" autoAdjust="0"/>
  </p:normalViewPr>
  <p:slideViewPr>
    <p:cSldViewPr snapToGrid="0">
      <p:cViewPr>
        <p:scale>
          <a:sx n="72" d="100"/>
          <a:sy n="72" d="100"/>
        </p:scale>
        <p:origin x="456" y="36"/>
      </p:cViewPr>
      <p:guideLst/>
    </p:cSldViewPr>
  </p:slideViewPr>
  <p:notesTextViewPr>
    <p:cViewPr>
      <p:scale>
        <a:sx n="1" d="1"/>
        <a:sy n="1" d="1"/>
      </p:scale>
      <p:origin x="0" y="0"/>
    </p:cViewPr>
  </p:notesTextViewPr>
  <p:notesViewPr>
    <p:cSldViewPr snapToGrid="0">
      <p:cViewPr varScale="1">
        <p:scale>
          <a:sx n="88" d="100"/>
          <a:sy n="88"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829784C-03AF-440F-838A-6EEA57C7C420}" type="datetime1">
              <a:rPr lang="fi-FI" smtClean="0"/>
              <a:t>22.8.2023</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fi-FI"/>
              <a:pPr algn="r" rtl="0"/>
              <a:t>‹#›</a:t>
            </a:fld>
            <a:endParaRPr lang="fi-F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97981F4-AE33-44A9-9288-00D7C2705E34}" type="datetime1">
              <a:rPr lang="fi-FI" noProof="0" smtClean="0"/>
              <a:pPr/>
              <a:t>22.8.2023</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fi-FI" smtClean="0"/>
              <a:pPr/>
              <a:t>‹#›</a:t>
            </a:fld>
            <a:endParaRPr lang="fi-F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fld id="{C8DC57A8-AE18-4654-B6AF-04B3577165BE}" type="slidenum">
              <a:rPr lang="fi-FI" smtClean="0"/>
              <a:pPr/>
              <a:t>1</a:t>
            </a:fld>
            <a:endParaRPr lang="fi-FI" dirty="0"/>
          </a:p>
        </p:txBody>
      </p:sp>
    </p:spTree>
    <p:extLst>
      <p:ext uri="{BB962C8B-B14F-4D97-AF65-F5344CB8AC3E}">
        <p14:creationId xmlns:p14="http://schemas.microsoft.com/office/powerpoint/2010/main" val="167289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8DC57A8-AE18-4654-B6AF-04B3577165BE}" type="slidenum">
              <a:rPr lang="fi-FI" smtClean="0"/>
              <a:pPr/>
              <a:t>2</a:t>
            </a:fld>
            <a:endParaRPr lang="fi-FI" dirty="0"/>
          </a:p>
        </p:txBody>
      </p:sp>
    </p:spTree>
    <p:extLst>
      <p:ext uri="{BB962C8B-B14F-4D97-AF65-F5344CB8AC3E}">
        <p14:creationId xmlns:p14="http://schemas.microsoft.com/office/powerpoint/2010/main" val="196530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smtClean="0"/>
              <a:t>Muokkaa perustyyl. napsautt.</a:t>
            </a:r>
            <a:endParaRPr lang="fi-FI" noProof="0" dirty="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smtClean="0"/>
              <a:t>Muokkaa alaotsikon perustyyliä napsautt.</a:t>
            </a:r>
            <a:endParaRPr lang="fi-F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smtClean="0"/>
              <a:t>Muokkaa perustyyl. napsautt.</a:t>
            </a:r>
            <a:endParaRPr lang="fi-FI" noProof="0" dirty="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E8D0444B-EB85-4FAD-8845-0CB4CC5F9BB5}" type="datetime1">
              <a:rPr lang="fi-FI" smtClean="0"/>
              <a:pPr/>
              <a:t>22.8.2023</a:t>
            </a:fld>
            <a:endParaRPr lang="fi-F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fld id="{33BD53A4-20B6-433D-8091-2C1A63B119C1}" type="datetime1">
              <a:rPr lang="fi-FI" smtClean="0"/>
              <a:pPr/>
              <a:t>22.8.2023</a:t>
            </a:fld>
            <a:endParaRPr lang="fi-F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smtClean="0"/>
              <a:t>Lisää kuva napsauttamalla kuvaketta</a:t>
            </a:r>
            <a:endParaRPr lang="fi-FI" noProof="0" dirty="0"/>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lvl1pPr>
              <a:defRPr/>
            </a:lvl1pPr>
          </a:lstStyle>
          <a:p>
            <a:fld id="{C5F8024B-1119-4419-A43B-FB2AD6DBC55F}" type="datetime1">
              <a:rPr lang="fi-FI" smtClean="0"/>
              <a:pPr/>
              <a:t>22.8.2023</a:t>
            </a:fld>
            <a:endParaRPr lang="fi-F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EDB9A712-496A-40F1-AF85-77889767A1D5}" type="datetime1">
              <a:rPr lang="fi-FI" smtClean="0"/>
              <a:pPr/>
              <a:t>22.8.2023</a:t>
            </a:fld>
            <a:endParaRPr lang="fi-F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752638A8-FB37-43FB-AF87-3CDC66DFCA83}" type="datetime1">
              <a:rPr lang="fi-FI" smtClean="0"/>
              <a:pPr/>
              <a:t>22.8.2023</a:t>
            </a:fld>
            <a:endParaRPr lang="fi-F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699A076F-0DC0-4B64-A4CC-2924A41E404B}" type="datetime1">
              <a:rPr lang="fi-FI" smtClean="0"/>
              <a:pPr/>
              <a:t>22.8.2023</a:t>
            </a:fld>
            <a:endParaRPr lang="fi-F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dirty="0" smtClean="0"/>
              <a:t>Muokkaa tekstin perustyylejä napsauttamalla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lvl1pPr>
              <a:defRPr/>
            </a:lvl1pPr>
          </a:lstStyle>
          <a:p>
            <a:fld id="{B95CC406-E951-42A6-9C15-4379C22099C3}" type="datetime1">
              <a:rPr lang="fi-FI" smtClean="0"/>
              <a:pPr/>
              <a:t>22.8.2023</a:t>
            </a:fld>
            <a:endParaRPr lang="fi-F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7" name="Päivämäärän paikkamerkki 6"/>
          <p:cNvSpPr>
            <a:spLocks noGrp="1"/>
          </p:cNvSpPr>
          <p:nvPr>
            <p:ph type="dt" sz="half" idx="10"/>
          </p:nvPr>
        </p:nvSpPr>
        <p:spPr/>
        <p:txBody>
          <a:bodyPr rtlCol="0"/>
          <a:lstStyle>
            <a:lvl1pPr>
              <a:defRPr/>
            </a:lvl1pPr>
          </a:lstStyle>
          <a:p>
            <a:fld id="{FAC3691C-0F2C-4359-875F-1C25E5CDA16D}" type="datetime1">
              <a:rPr lang="fi-FI" smtClean="0"/>
              <a:pPr/>
              <a:t>22.8.2023</a:t>
            </a:fld>
            <a:endParaRPr lang="fi-F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3" name="Päivämäärän paikkamerkki 2"/>
          <p:cNvSpPr>
            <a:spLocks noGrp="1"/>
          </p:cNvSpPr>
          <p:nvPr>
            <p:ph type="dt" sz="half" idx="10"/>
          </p:nvPr>
        </p:nvSpPr>
        <p:spPr/>
        <p:txBody>
          <a:bodyPr rtlCol="0"/>
          <a:lstStyle>
            <a:lvl1pPr>
              <a:defRPr/>
            </a:lvl1pPr>
          </a:lstStyle>
          <a:p>
            <a:fld id="{F781D6B0-2246-4992-9EF4-8D97A7ED30DF}" type="datetime1">
              <a:rPr lang="fi-FI" smtClean="0"/>
              <a:pPr/>
              <a:t>22.8.2023</a:t>
            </a:fld>
            <a:endParaRPr lang="fi-F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3" name="Alatunnisteen paikkamerkki 2"/>
          <p:cNvSpPr>
            <a:spLocks noGrp="1"/>
          </p:cNvSpPr>
          <p:nvPr>
            <p:ph type="ftr" sz="quarter" idx="11"/>
          </p:nvPr>
        </p:nvSpPr>
        <p:spPr/>
        <p:txBody>
          <a:bodyPr rtlCol="0"/>
          <a:lstStyle/>
          <a:p>
            <a:pPr rtl="0"/>
            <a:endParaRPr lang="fi-FI" noProof="0" dirty="0"/>
          </a:p>
        </p:txBody>
      </p:sp>
      <p:sp>
        <p:nvSpPr>
          <p:cNvPr id="2" name="Päivämäärän paikkamerkki 1"/>
          <p:cNvSpPr>
            <a:spLocks noGrp="1"/>
          </p:cNvSpPr>
          <p:nvPr>
            <p:ph type="dt" sz="half" idx="10"/>
          </p:nvPr>
        </p:nvSpPr>
        <p:spPr/>
        <p:txBody>
          <a:bodyPr rtlCol="0"/>
          <a:lstStyle>
            <a:lvl1pPr>
              <a:defRPr/>
            </a:lvl1pPr>
          </a:lstStyle>
          <a:p>
            <a:fld id="{B5DD5F87-E2B0-4177-AF0C-ACAC545D920A}" type="datetime1">
              <a:rPr lang="fi-FI" smtClean="0"/>
              <a:pPr/>
              <a:t>22.8.2023</a:t>
            </a:fld>
            <a:endParaRPr lang="fi-F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smtClean="0"/>
              <a:t>Muokkaa perustyyl. napsautt.</a:t>
            </a:r>
            <a:endParaRPr lang="fi-FI" noProof="0" dirty="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0BDA35A8-9FDF-48B8-B0F1-5A8920332A1F}" type="datetime1">
              <a:rPr lang="fi-FI" smtClean="0"/>
              <a:pPr/>
              <a:t>22.8.2023</a:t>
            </a:fld>
            <a:endParaRPr lang="fi-F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CD003B63-59BD-49AA-8D3C-29DCA973E2D9}" type="datetime1">
              <a:rPr lang="fi-FI" smtClean="0"/>
              <a:pPr/>
              <a:t>22.8.2023</a:t>
            </a:fld>
            <a:endParaRPr lang="fi-F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dirty="0" smtClean="0"/>
              <a:t>Muokkaa </a:t>
            </a:r>
            <a:r>
              <a:rPr lang="fi-FI" dirty="0" err="1" smtClean="0"/>
              <a:t>perustyyl</a:t>
            </a:r>
            <a:r>
              <a:rPr lang="fi-FI" dirty="0" smtClean="0"/>
              <a:t>. </a:t>
            </a:r>
            <a:r>
              <a:rPr lang="fi-FI" dirty="0" err="1" smtClean="0"/>
              <a:t>napsautt</a:t>
            </a:r>
            <a:r>
              <a:rPr lang="fi-FI" dirty="0" smtClean="0"/>
              <a:t>.</a:t>
            </a:r>
            <a:endParaRPr lang="fi-FI" noProof="0" dirty="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a:t>‹#›</a:t>
            </a:fld>
            <a:endParaRPr lang="fi-FI" noProof="0" dirty="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fi-FI" noProof="0" dirty="0"/>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EED0ECB-2EBA-4F51-B1B0-657227FFF803}" type="datetime1">
              <a:rPr lang="fi-FI" smtClean="0"/>
              <a:pPr/>
              <a:t>22.8.2023</a:t>
            </a:fld>
            <a:endParaRPr lang="fi-F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kielimielilukeminen.fi/valmennusohjelma/"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normAutofit/>
          </a:bodyPr>
          <a:lstStyle/>
          <a:p>
            <a:pPr rtl="0"/>
            <a:r>
              <a:rPr lang="fi" sz="4000" dirty="0" smtClean="0"/>
              <a:t>Kouluyhteistyö Hattulassa</a:t>
            </a:r>
            <a:br>
              <a:rPr lang="fi" sz="4000" dirty="0" smtClean="0"/>
            </a:br>
            <a:endParaRPr lang="fi" sz="4000" dirty="0"/>
          </a:p>
        </p:txBody>
      </p:sp>
      <p:sp>
        <p:nvSpPr>
          <p:cNvPr id="3" name="Alaotsikko 2"/>
          <p:cNvSpPr>
            <a:spLocks noGrp="1"/>
          </p:cNvSpPr>
          <p:nvPr>
            <p:ph type="subTitle" idx="1"/>
          </p:nvPr>
        </p:nvSpPr>
        <p:spPr/>
        <p:txBody>
          <a:bodyPr rtlCol="0"/>
          <a:lstStyle/>
          <a:p>
            <a:pPr rtl="0"/>
            <a:r>
              <a:rPr lang="fi" dirty="0" smtClean="0"/>
              <a:t>Hattulan kunnankirjasto /</a:t>
            </a:r>
            <a:r>
              <a:rPr lang="fi" dirty="0"/>
              <a:t> </a:t>
            </a:r>
            <a:r>
              <a:rPr lang="fi" dirty="0" smtClean="0"/>
              <a:t>Pilvi Mikkola</a:t>
            </a:r>
          </a:p>
          <a:p>
            <a:pPr rtl="0"/>
            <a:r>
              <a:rPr lang="fi" dirty="0" smtClean="0"/>
              <a:t>Kirjastovirkailija, lukukoordinaattori</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p:txBody>
          <a:bodyPr rtlCol="0"/>
          <a:lstStyle/>
          <a:p>
            <a:pPr rtl="0"/>
            <a:r>
              <a:rPr lang="fi-FI" dirty="0" smtClean="0"/>
              <a:t>Hattulan kunnan &amp; kirjaston yhteiset hankkeet</a:t>
            </a:r>
            <a:endParaRPr lang="fi-FI" dirty="0"/>
          </a:p>
        </p:txBody>
      </p:sp>
      <p:sp>
        <p:nvSpPr>
          <p:cNvPr id="14" name="Sisällön paikkamerkki 13"/>
          <p:cNvSpPr>
            <a:spLocks noGrp="1"/>
          </p:cNvSpPr>
          <p:nvPr>
            <p:ph idx="1"/>
          </p:nvPr>
        </p:nvSpPr>
        <p:spPr/>
        <p:txBody>
          <a:bodyPr rtlCol="0"/>
          <a:lstStyle/>
          <a:p>
            <a:pPr rtl="0"/>
            <a:endParaRPr lang="fi-FI" dirty="0" smtClean="0"/>
          </a:p>
          <a:p>
            <a:pPr rtl="0"/>
            <a:r>
              <a:rPr lang="fi-FI" dirty="0" smtClean="0"/>
              <a:t>Jaakko Juteinin jalanjäljillä- lapsi tarinoiden maailmassa</a:t>
            </a:r>
          </a:p>
          <a:p>
            <a:pPr marL="0" indent="0" rtl="0">
              <a:buNone/>
            </a:pPr>
            <a:r>
              <a:rPr lang="fi-FI" dirty="0"/>
              <a:t> </a:t>
            </a:r>
            <a:r>
              <a:rPr lang="fi-FI" dirty="0"/>
              <a:t> </a:t>
            </a:r>
            <a:r>
              <a:rPr lang="fi-FI" dirty="0" smtClean="0"/>
              <a:t> </a:t>
            </a:r>
            <a:r>
              <a:rPr lang="fi-FI" dirty="0" smtClean="0"/>
              <a:t>2020-2022 (OKM)</a:t>
            </a:r>
            <a:endParaRPr lang="fi-FI" dirty="0"/>
          </a:p>
          <a:p>
            <a:pPr rtl="0"/>
            <a:r>
              <a:rPr lang="fi-FI" dirty="0" smtClean="0"/>
              <a:t>Oikeus Oppia/ Kieli, mieli &amp; lukeminen, 2022 (OKM)</a:t>
            </a:r>
            <a:endParaRPr lang="fi-FI" dirty="0"/>
          </a:p>
          <a:p>
            <a:pPr rtl="0"/>
            <a:r>
              <a:rPr lang="fi-FI" dirty="0" smtClean="0"/>
              <a:t>Askeleita lukutaitoon, 2023-2025 (OPH)</a:t>
            </a:r>
            <a:endParaRPr lang="fi-FI"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 r="1250"/>
          <a:stretch>
            <a:fillRect/>
          </a:stretch>
        </p:blipFill>
        <p:spPr>
          <a:xfrm>
            <a:off x="3018400" y="2763978"/>
            <a:ext cx="3775698" cy="2904383"/>
          </a:xfrm>
        </p:spPr>
      </p:pic>
      <p:sp>
        <p:nvSpPr>
          <p:cNvPr id="2" name="Otsikko 1"/>
          <p:cNvSpPr>
            <a:spLocks noGrp="1"/>
          </p:cNvSpPr>
          <p:nvPr>
            <p:ph type="title"/>
          </p:nvPr>
        </p:nvSpPr>
        <p:spPr>
          <a:xfrm>
            <a:off x="7492891" y="834845"/>
            <a:ext cx="3840480" cy="1433631"/>
          </a:xfrm>
        </p:spPr>
        <p:txBody>
          <a:bodyPr rtlCol="0">
            <a:normAutofit/>
          </a:bodyPr>
          <a:lstStyle/>
          <a:p>
            <a:pPr rtl="0"/>
            <a:r>
              <a:rPr lang="fi" sz="3200" dirty="0" smtClean="0"/>
              <a:t>Jaakon jalanjäljillä 2020- etäilyä</a:t>
            </a:r>
            <a:endParaRPr lang="fi" sz="3200" dirty="0"/>
          </a:p>
        </p:txBody>
      </p:sp>
      <p:sp>
        <p:nvSpPr>
          <p:cNvPr id="4" name="Tekstin paikkamerkki 3"/>
          <p:cNvSpPr>
            <a:spLocks noGrp="1"/>
          </p:cNvSpPr>
          <p:nvPr>
            <p:ph type="body" sz="half" idx="2"/>
          </p:nvPr>
        </p:nvSpPr>
        <p:spPr>
          <a:xfrm>
            <a:off x="7492891" y="2641121"/>
            <a:ext cx="3840480" cy="3027240"/>
          </a:xfrm>
        </p:spPr>
        <p:txBody>
          <a:bodyPr rtlCol="0">
            <a:normAutofit/>
          </a:bodyPr>
          <a:lstStyle/>
          <a:p>
            <a:pPr rtl="0"/>
            <a:r>
              <a:rPr lang="fi" dirty="0" smtClean="0"/>
              <a:t>Satutunnit etänä. </a:t>
            </a:r>
          </a:p>
          <a:p>
            <a:r>
              <a:rPr lang="fi-FI" dirty="0" smtClean="0"/>
              <a:t>POLKU-koulutus yli </a:t>
            </a:r>
            <a:r>
              <a:rPr lang="fi-FI" dirty="0"/>
              <a:t>120 Hattulan kunnan varhaiskasvatuksen, alkuopetuksen ja kirjaston </a:t>
            </a:r>
            <a:r>
              <a:rPr lang="fi-FI" dirty="0" smtClean="0"/>
              <a:t>työntekijää.</a:t>
            </a:r>
          </a:p>
          <a:p>
            <a:r>
              <a:rPr lang="fi" dirty="0" smtClean="0"/>
              <a:t>Mentorointi-ohjelma</a:t>
            </a:r>
            <a:endParaRPr lang="fi" dirty="0"/>
          </a:p>
          <a:p>
            <a:pPr rtl="0"/>
            <a:r>
              <a:rPr lang="fi" dirty="0" smtClean="0"/>
              <a:t>Suunnittelutöitä ja sometyötä. </a:t>
            </a:r>
            <a:endParaRPr lang="en-US" dirty="0"/>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61" y="950600"/>
            <a:ext cx="2635753" cy="2635753"/>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 dirty="0" smtClean="0"/>
              <a:t>Jaakon jalanjäljillä 2021-2022 </a:t>
            </a:r>
            <a:endParaRPr lang="fi" dirty="0"/>
          </a:p>
        </p:txBody>
      </p:sp>
      <p:sp>
        <p:nvSpPr>
          <p:cNvPr id="3" name="Tekstiruutu 2"/>
          <p:cNvSpPr txBox="1"/>
          <p:nvPr/>
        </p:nvSpPr>
        <p:spPr>
          <a:xfrm>
            <a:off x="230819" y="2050742"/>
            <a:ext cx="11789546" cy="4801314"/>
          </a:xfrm>
          <a:prstGeom prst="rect">
            <a:avLst/>
          </a:prstGeom>
          <a:noFill/>
        </p:spPr>
        <p:txBody>
          <a:bodyPr wrap="square" rtlCol="0">
            <a:spAutoFit/>
          </a:bodyPr>
          <a:lstStyle/>
          <a:p>
            <a:r>
              <a:rPr lang="fi-FI" dirty="0" smtClean="0"/>
              <a:t>Kesällä 2021 startattiin yhteistyökuviot koulujen ja paikallisen jalkapalloseuran Parolan Visan kanssa. </a:t>
            </a:r>
          </a:p>
          <a:p>
            <a:endParaRPr lang="fi-FI" dirty="0"/>
          </a:p>
          <a:p>
            <a:pPr marL="285750" indent="-285750">
              <a:buFont typeface="Arial" panose="020B0604020202020204" pitchFamily="34" charset="0"/>
              <a:buChar char="•"/>
            </a:pPr>
            <a:r>
              <a:rPr lang="fi-FI" dirty="0" smtClean="0"/>
              <a:t>Parolan Visan kesäleirit : </a:t>
            </a:r>
          </a:p>
          <a:p>
            <a:r>
              <a:rPr lang="fi-FI" dirty="0"/>
              <a:t> </a:t>
            </a:r>
            <a:r>
              <a:rPr lang="fi-FI" dirty="0" smtClean="0"/>
              <a:t> Leiriläiset </a:t>
            </a:r>
            <a:r>
              <a:rPr lang="fi-FI" dirty="0"/>
              <a:t>6-10v.</a:t>
            </a:r>
            <a:r>
              <a:rPr lang="fi-FI" dirty="0" smtClean="0"/>
              <a:t> , viikon ajan joka päivä lounaan jälkeen kirjastolle. </a:t>
            </a:r>
          </a:p>
          <a:p>
            <a:r>
              <a:rPr lang="fi-FI" dirty="0"/>
              <a:t> </a:t>
            </a:r>
            <a:r>
              <a:rPr lang="fi-FI" dirty="0" smtClean="0"/>
              <a:t> Lukutuokio, kirjavinkit ja oma leirikirja.</a:t>
            </a:r>
          </a:p>
          <a:p>
            <a:endParaRPr lang="fi-FI" dirty="0"/>
          </a:p>
          <a:p>
            <a:pPr marL="285750" indent="-285750">
              <a:buFont typeface="Arial" panose="020B0604020202020204" pitchFamily="34" charset="0"/>
              <a:buChar char="•"/>
            </a:pPr>
            <a:r>
              <a:rPr lang="fi-FI" dirty="0" smtClean="0"/>
              <a:t>Juteinin koulun 2 lk. lukupiirit startattiin syksyllä 2021, keväällä 2022 lukupiirien kevätjuhlat.</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smtClean="0"/>
              <a:t>Satutunnit, kirjavinkkaukset, iltasatukirjalaatikot varhaiskasvatus yksiköihin.</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smtClean="0"/>
              <a:t>Kirjakeräys</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smtClean="0"/>
              <a:t>Yhteistyösopimus kirjaston ja varhaiskasvatuksen kanssa- Erten malli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smtClean="0"/>
          </a:p>
          <a:p>
            <a:r>
              <a:rPr lang="fi-FI" dirty="0" smtClean="0"/>
              <a:t> </a:t>
            </a:r>
            <a:endParaRPr lang="fi-FI"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11732" y="914400"/>
            <a:ext cx="3840480" cy="2103120"/>
          </a:xfrm>
        </p:spPr>
        <p:txBody>
          <a:bodyPr rtlCol="0"/>
          <a:lstStyle/>
          <a:p>
            <a:pPr rtl="0"/>
            <a:r>
              <a:rPr lang="fi-FI" dirty="0" smtClean="0"/>
              <a:t>Oikeus Oppia- Kieli, mieli &amp; lukeminen</a:t>
            </a:r>
            <a:endParaRPr lang="fi-FI" dirty="0"/>
          </a:p>
        </p:txBody>
      </p:sp>
      <p:sp>
        <p:nvSpPr>
          <p:cNvPr id="3" name="Sisällön paikkamerkki 2"/>
          <p:cNvSpPr>
            <a:spLocks noGrp="1"/>
          </p:cNvSpPr>
          <p:nvPr>
            <p:ph idx="1"/>
          </p:nvPr>
        </p:nvSpPr>
        <p:spPr/>
        <p:txBody>
          <a:bodyPr rtlCol="0">
            <a:normAutofit fontScale="85000" lnSpcReduction="10000"/>
          </a:bodyPr>
          <a:lstStyle/>
          <a:p>
            <a:pPr fontAlgn="base"/>
            <a:r>
              <a:rPr lang="fi-FI" dirty="0"/>
              <a:t>Mikä on Kieli, mieli, lukeminen?</a:t>
            </a:r>
          </a:p>
          <a:p>
            <a:pPr fontAlgn="base"/>
            <a:r>
              <a:rPr lang="fi-FI" dirty="0" smtClean="0"/>
              <a:t>Kieli</a:t>
            </a:r>
            <a:r>
              <a:rPr lang="fi-FI" dirty="0"/>
              <a:t>, mieli, lukeminen -ohjelman tavoitteena on kaikkien lasten ja nuorten lukuinnostuksen, motivaation ja lukutaidon kehityksen edistäminen. Päämääränä on kielitietoinen koulu, jossa jokaisella opettajalla on keinoja tukea lapsia ja nuoria oppimaan eri oppiaineissa käsiteltäviä aiheita.</a:t>
            </a:r>
          </a:p>
          <a:p>
            <a:pPr fontAlgn="base"/>
            <a:r>
              <a:rPr lang="fi-FI" dirty="0"/>
              <a:t>Kieli, mieli, lukeminen -ohjelma tarjoaa keinoja syventää omaa osaamista ja pedagogisia työtapoja arjessa. Ohjelman perustana on kansallinen lukutaitostrategia. Rahoittajana on opetus- ja kulttuuriministeriön Oikeus oppia -hanke</a:t>
            </a:r>
            <a:r>
              <a:rPr lang="fi-FI" b="1" dirty="0"/>
              <a:t>.</a:t>
            </a:r>
          </a:p>
          <a:p>
            <a:pPr rtl="0"/>
            <a:endParaRPr lang="fi-FI" dirty="0"/>
          </a:p>
        </p:txBody>
      </p:sp>
      <p:sp>
        <p:nvSpPr>
          <p:cNvPr id="4" name="Tekstin paikkamerkki 3"/>
          <p:cNvSpPr>
            <a:spLocks noGrp="1"/>
          </p:cNvSpPr>
          <p:nvPr>
            <p:ph type="body" sz="half" idx="2"/>
          </p:nvPr>
        </p:nvSpPr>
        <p:spPr>
          <a:xfrm>
            <a:off x="7173157" y="3555523"/>
            <a:ext cx="4179055" cy="2525681"/>
          </a:xfrm>
        </p:spPr>
        <p:txBody>
          <a:bodyPr rtlCol="0">
            <a:normAutofit fontScale="85000" lnSpcReduction="10000"/>
          </a:bodyPr>
          <a:lstStyle/>
          <a:p>
            <a:r>
              <a:rPr lang="fi-FI" u="sng" dirty="0">
                <a:hlinkClick r:id="rId2"/>
              </a:rPr>
              <a:t>https://</a:t>
            </a:r>
            <a:r>
              <a:rPr lang="fi-FI" u="sng" dirty="0" smtClean="0">
                <a:hlinkClick r:id="rId2"/>
              </a:rPr>
              <a:t>www.kielimielilukeminen.fi/valmennusohjelma/</a:t>
            </a:r>
            <a:endParaRPr lang="fi-FI" u="sng" dirty="0" smtClean="0"/>
          </a:p>
          <a:p>
            <a:r>
              <a:rPr lang="fi-FI" dirty="0" smtClean="0"/>
              <a:t>Kanta-Hämeen alueen yhteinen </a:t>
            </a:r>
          </a:p>
          <a:p>
            <a:r>
              <a:rPr lang="fi-FI" dirty="0"/>
              <a:t>Oikeus Oppia -hankekunnat ja -kaupungit </a:t>
            </a:r>
            <a:r>
              <a:rPr lang="fi-FI" dirty="0" smtClean="0"/>
              <a:t>olivat</a:t>
            </a:r>
            <a:r>
              <a:rPr lang="fi-FI" dirty="0"/>
              <a:t>; Hämeenlinna, Forssa, Janakkala, Hattula, Hausjärvi, Loppi sekä Riihimäki.</a:t>
            </a:r>
          </a:p>
          <a:p>
            <a:r>
              <a:rPr lang="fi-FI" dirty="0"/>
              <a:t> </a:t>
            </a:r>
          </a:p>
          <a:p>
            <a:endParaRPr lang="fi-FI" dirty="0" smtClean="0"/>
          </a:p>
          <a:p>
            <a:endParaRPr lang="fi-FI"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Askeleita lukutaitoon 2023-2025</a:t>
            </a:r>
            <a:endParaRPr lang="fi-FI" dirty="0"/>
          </a:p>
        </p:txBody>
      </p:sp>
      <p:sp>
        <p:nvSpPr>
          <p:cNvPr id="3" name="Tekstiruutu 2"/>
          <p:cNvSpPr txBox="1"/>
          <p:nvPr/>
        </p:nvSpPr>
        <p:spPr>
          <a:xfrm>
            <a:off x="1065212" y="2254928"/>
            <a:ext cx="9783301" cy="3416320"/>
          </a:xfrm>
          <a:prstGeom prst="rect">
            <a:avLst/>
          </a:prstGeom>
          <a:noFill/>
        </p:spPr>
        <p:txBody>
          <a:bodyPr wrap="square" rtlCol="0">
            <a:spAutoFit/>
          </a:bodyPr>
          <a:lstStyle/>
          <a:p>
            <a:pPr marL="285750" indent="-285750">
              <a:buFont typeface="Arial" panose="020B0604020202020204" pitchFamily="34" charset="0"/>
              <a:buChar char="•"/>
            </a:pPr>
            <a:r>
              <a:rPr lang="fi-FI" dirty="0" smtClean="0"/>
              <a:t>Oikeus Oppia- hankkeen päätteeksi Hattulan kuntaan perustettiin lukutaitotyöryhmä.</a:t>
            </a:r>
          </a:p>
          <a:p>
            <a:pPr marL="285750" indent="-285750">
              <a:lnSpc>
                <a:spcPct val="200000"/>
              </a:lnSpc>
              <a:buFont typeface="Arial" panose="020B0604020202020204" pitchFamily="34" charset="0"/>
              <a:buChar char="•"/>
            </a:pPr>
            <a:r>
              <a:rPr lang="fi-FI" dirty="0" smtClean="0"/>
              <a:t>Lukutaidon kuntafoorumi huhtikuussa.</a:t>
            </a:r>
          </a:p>
          <a:p>
            <a:pPr marL="285750" indent="-285750">
              <a:lnSpc>
                <a:spcPct val="200000"/>
              </a:lnSpc>
              <a:buFont typeface="Arial" panose="020B0604020202020204" pitchFamily="34" charset="0"/>
              <a:buChar char="•"/>
            </a:pPr>
            <a:r>
              <a:rPr lang="fi-FI" dirty="0" smtClean="0"/>
              <a:t>Hankehakemus hyväksyttiin kesäkuussa.</a:t>
            </a:r>
          </a:p>
          <a:p>
            <a:pPr marL="285750" indent="-285750">
              <a:lnSpc>
                <a:spcPct val="200000"/>
              </a:lnSpc>
              <a:buFont typeface="Arial" panose="020B0604020202020204" pitchFamily="34" charset="0"/>
              <a:buChar char="•"/>
            </a:pPr>
            <a:r>
              <a:rPr lang="fi-FI" dirty="0" smtClean="0"/>
              <a:t>Työryhmään kuuluu opettajia jokaiselta Hattulan ala- ja yläkoululta, lukion edustaja ja varhaiskasvatuksesta edustaja. </a:t>
            </a:r>
          </a:p>
          <a:p>
            <a:pPr marL="285750" indent="-285750">
              <a:lnSpc>
                <a:spcPct val="200000"/>
              </a:lnSpc>
              <a:buFont typeface="Arial" panose="020B0604020202020204" pitchFamily="34" charset="0"/>
              <a:buChar char="•"/>
            </a:pPr>
            <a:endParaRPr lang="fi-FI" dirty="0"/>
          </a:p>
        </p:txBody>
      </p:sp>
    </p:spTree>
    <p:extLst>
      <p:ext uri="{BB962C8B-B14F-4D97-AF65-F5344CB8AC3E}">
        <p14:creationId xmlns:p14="http://schemas.microsoft.com/office/powerpoint/2010/main" val="22991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Hankkeen suunnitelmat</a:t>
            </a:r>
            <a:endParaRPr lang="fi-FI" dirty="0"/>
          </a:p>
        </p:txBody>
      </p:sp>
      <p:sp>
        <p:nvSpPr>
          <p:cNvPr id="3" name="Tekstiruutu 2"/>
          <p:cNvSpPr txBox="1"/>
          <p:nvPr/>
        </p:nvSpPr>
        <p:spPr>
          <a:xfrm>
            <a:off x="1065212" y="2263806"/>
            <a:ext cx="8860023" cy="3693319"/>
          </a:xfrm>
          <a:prstGeom prst="rect">
            <a:avLst/>
          </a:prstGeom>
          <a:noFill/>
        </p:spPr>
        <p:txBody>
          <a:bodyPr wrap="square" rtlCol="0">
            <a:spAutoFit/>
          </a:bodyPr>
          <a:lstStyle/>
          <a:p>
            <a:pPr marL="285750" indent="-285750" fontAlgn="base">
              <a:buFont typeface="Arial" panose="020B0604020202020204" pitchFamily="34" charset="0"/>
              <a:buChar char="•"/>
            </a:pPr>
            <a:r>
              <a:rPr lang="fi-FI" dirty="0" smtClean="0"/>
              <a:t>Lukutaitoprojektin </a:t>
            </a:r>
            <a:r>
              <a:rPr lang="fi-FI" dirty="0"/>
              <a:t>tavoitteena on saada toimiva yhteistyösopimus kirjaston ja perusopetuksen sekä kirjaston ja toisen asteen (lukion) välille. Yhteistyösopimus hyväksytetään ja se kirjataan myös opetussuunnitelmaan. </a:t>
            </a:r>
            <a:endParaRPr lang="fi-FI" dirty="0" smtClean="0"/>
          </a:p>
          <a:p>
            <a:pPr fontAlgn="base"/>
            <a:r>
              <a:rPr lang="fi-FI" dirty="0"/>
              <a:t> </a:t>
            </a:r>
            <a:endParaRPr lang="fi-FI" dirty="0"/>
          </a:p>
          <a:p>
            <a:pPr marL="285750" indent="-285750" fontAlgn="base">
              <a:buFont typeface="Arial" panose="020B0604020202020204" pitchFamily="34" charset="0"/>
              <a:buChar char="•"/>
            </a:pPr>
            <a:r>
              <a:rPr lang="fi-FI" dirty="0" smtClean="0"/>
              <a:t>Lähdetään </a:t>
            </a:r>
            <a:r>
              <a:rPr lang="fi-FI" dirty="0"/>
              <a:t>liikkeelle suunnittelemalla ja kokeilemalla erilaisia yhteistyötapoja ja tuotetaan yhteistyösopimusta kokemusten perusteella ensi vuonna. </a:t>
            </a:r>
            <a:endParaRPr lang="fi-FI" dirty="0" smtClean="0"/>
          </a:p>
          <a:p>
            <a:pPr marL="285750" indent="-285750" fontAlgn="base">
              <a:buFont typeface="Arial" panose="020B0604020202020204" pitchFamily="34" charset="0"/>
              <a:buChar char="•"/>
            </a:pPr>
            <a:endParaRPr lang="fi-FI" dirty="0"/>
          </a:p>
          <a:p>
            <a:pPr marL="285750" indent="-285750" fontAlgn="base">
              <a:buFont typeface="Arial" panose="020B0604020202020204" pitchFamily="34" charset="0"/>
              <a:buChar char="•"/>
            </a:pPr>
            <a:r>
              <a:rPr lang="fi-FI" dirty="0" smtClean="0"/>
              <a:t>Lukufestarit, kirjavinkkaukset, lukupiirit, vanhempainillat ym. </a:t>
            </a:r>
          </a:p>
          <a:p>
            <a:pPr fontAlgn="base"/>
            <a:endParaRPr lang="fi-FI" dirty="0"/>
          </a:p>
          <a:p>
            <a:pPr fontAlgn="base"/>
            <a:endParaRPr lang="fi-FI" dirty="0" smtClean="0"/>
          </a:p>
          <a:p>
            <a:pPr fontAlgn="base"/>
            <a:endParaRPr lang="fi-FI" dirty="0"/>
          </a:p>
        </p:txBody>
      </p:sp>
    </p:spTree>
    <p:extLst>
      <p:ext uri="{BB962C8B-B14F-4D97-AF65-F5344CB8AC3E}">
        <p14:creationId xmlns:p14="http://schemas.microsoft.com/office/powerpoint/2010/main" val="14518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59407" y="2947386"/>
            <a:ext cx="3067343" cy="1038687"/>
          </a:xfrm>
        </p:spPr>
        <p:txBody>
          <a:bodyPr>
            <a:normAutofit/>
          </a:bodyPr>
          <a:lstStyle/>
          <a:p>
            <a:r>
              <a:rPr lang="fi-FI" sz="6000" dirty="0" smtClean="0"/>
              <a:t>Kiitos! </a:t>
            </a:r>
            <a:endParaRPr lang="fi-FI" sz="6000" dirty="0"/>
          </a:p>
        </p:txBody>
      </p:sp>
    </p:spTree>
    <p:extLst>
      <p:ext uri="{BB962C8B-B14F-4D97-AF65-F5344CB8AC3E}">
        <p14:creationId xmlns:p14="http://schemas.microsoft.com/office/powerpoint/2010/main" val="32499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2.xml><?xml version="1.0" encoding="utf-8"?>
<a:theme xmlns:a="http://schemas.openxmlformats.org/drawingml/2006/main" name="Office-te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93</TotalTime>
  <Words>324</Words>
  <Application>Microsoft Office PowerPoint</Application>
  <PresentationFormat>Laajakuva</PresentationFormat>
  <Paragraphs>54</Paragraphs>
  <Slides>8</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Segoe Print</vt:lpstr>
      <vt:lpstr>Luontoaiheinen piirros 16x9</vt:lpstr>
      <vt:lpstr>Kouluyhteistyö Hattulassa </vt:lpstr>
      <vt:lpstr>Hattulan kunnan &amp; kirjaston yhteiset hankkeet</vt:lpstr>
      <vt:lpstr>Jaakon jalanjäljillä 2020- etäilyä</vt:lpstr>
      <vt:lpstr>Jaakon jalanjäljillä 2021-2022 </vt:lpstr>
      <vt:lpstr>Oikeus Oppia- Kieli, mieli &amp; lukeminen</vt:lpstr>
      <vt:lpstr>Askeleita lukutaitoon 2023-2025</vt:lpstr>
      <vt:lpstr>Hankkeen suunnitelmat</vt:lpstr>
      <vt:lpstr>Kiitos! </vt:lpstr>
    </vt:vector>
  </TitlesOfParts>
  <Company>Hattulan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Kouluyhteistyö Hattulassa</dc:title>
  <dc:creator>Mikkola Pilvi</dc:creator>
  <cp:lastModifiedBy>Mikkola Pilvi</cp:lastModifiedBy>
  <cp:revision>8</cp:revision>
  <dcterms:created xsi:type="dcterms:W3CDTF">2023-08-22T05:17:52Z</dcterms:created>
  <dcterms:modified xsi:type="dcterms:W3CDTF">2023-08-22T06:51:41Z</dcterms:modified>
</cp:coreProperties>
</file>