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58" r:id="rId6"/>
    <p:sldId id="263" r:id="rId7"/>
    <p:sldId id="264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A0AC9B-9E11-FE8E-8BF0-EF5285FD3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7CAFA86-3213-7B23-CDE3-E9FBA5836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642790-35B8-2F23-E26E-47EE8C0F7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31B2-08F1-433F-BDD1-35B2474455B6}" type="datetimeFigureOut">
              <a:rPr lang="fi-FI" smtClean="0"/>
              <a:t>22.3.2023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46C82B-1993-896D-74CD-9AB6ED424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8AAAB18-0367-0E7C-6093-A06066B15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7D4B-580B-499A-AC69-AC8B69BA6F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2178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93945C-1BA8-BCD6-5CF3-C9A4E5CC6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609A41A-7D73-5CBE-1BDF-0DE4222BE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FDA605B-074D-431A-9F10-9B7288AFC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31B2-08F1-433F-BDD1-35B2474455B6}" type="datetimeFigureOut">
              <a:rPr lang="fi-FI" smtClean="0"/>
              <a:t>22.3.2023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CD13F75-BABE-C25B-9C9A-1AFF124D4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D2DB15C-4BCB-D264-1454-DB1C56AAA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7D4B-580B-499A-AC69-AC8B69BA6F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650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7B673D6-E060-9FDB-7C73-BEE63C09F8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D80F413-BC9E-FE20-7CB0-0ADA8D1F1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1A2CE81-8CDA-015C-9398-06685571F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31B2-08F1-433F-BDD1-35B2474455B6}" type="datetimeFigureOut">
              <a:rPr lang="fi-FI" smtClean="0"/>
              <a:t>22.3.2023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954E59-9ACE-DA5B-B811-DAD8D9F8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B8DF4E1-1C1E-99AE-0EA3-9F4379FE7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7D4B-580B-499A-AC69-AC8B69BA6F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918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0351F-4E61-7362-D899-87E49F0FB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E512863-C2EC-9419-662F-F74EC2A2B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0FA1A5-C4CE-931F-4353-5716BB1E2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31B2-08F1-433F-BDD1-35B2474455B6}" type="datetimeFigureOut">
              <a:rPr lang="fi-FI" smtClean="0"/>
              <a:t>22.3.2023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C38552-EEB3-3D0E-6105-F3DA8923C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1F27F3E-B56F-72A0-C88D-4CE41DCD6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7D4B-580B-499A-AC69-AC8B69BA6F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0985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4684BC-8288-1BC0-259B-62E2C28EF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0621FBA-4852-B6AD-425B-E8EF402B6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CF4E2CD-5155-BD89-2412-F28D3E2C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31B2-08F1-433F-BDD1-35B2474455B6}" type="datetimeFigureOut">
              <a:rPr lang="fi-FI" smtClean="0"/>
              <a:t>22.3.2023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B711F9-6D5F-B9E5-F765-9B9B42239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89E9EDD-DB2A-CA69-3B8E-789AAA5FA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7D4B-580B-499A-AC69-AC8B69BA6F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4363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650091-01C1-D936-CD26-7A25A7912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6B9731-D389-D48E-E108-E140919A7B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5C72390-34DC-4252-A661-98E55D03C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E63DA56-838D-8CBC-0FFD-5A0B7B11B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31B2-08F1-433F-BDD1-35B2474455B6}" type="datetimeFigureOut">
              <a:rPr lang="fi-FI" smtClean="0"/>
              <a:t>22.3.2023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06C3986-C251-EE1B-AB8D-E285C7DF4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794886F-518B-D2A4-B953-DFEE1A7AC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7D4B-580B-499A-AC69-AC8B69BA6F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0177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ECA3D4-14AE-401F-E010-FC4D0C047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81BBD19-38FB-E0E6-7A88-E80FA2B48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EEE3AF8-8288-9367-B3A3-CF100E616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0137260-9529-A7EC-5A56-C88D5421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087DEB9-1A3E-895C-EF3F-A3F5906C58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89E2BDC-D657-ABDD-C1A6-DA5A350DD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31B2-08F1-433F-BDD1-35B2474455B6}" type="datetimeFigureOut">
              <a:rPr lang="fi-FI" smtClean="0"/>
              <a:t>22.3.2023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B3183C9-2AA6-1BA3-7C2D-F194B1D2B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7FEF91B-4C93-EBEF-403D-F13D19ED7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7D4B-580B-499A-AC69-AC8B69BA6F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61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427A69-5D65-C2CE-81D6-30BDF9309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6851F47-4388-7AE6-763E-F13207B3B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31B2-08F1-433F-BDD1-35B2474455B6}" type="datetimeFigureOut">
              <a:rPr lang="fi-FI" smtClean="0"/>
              <a:t>22.3.2023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EB4170A-FFBD-26BE-ED12-1F399431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66EE6D0-15C2-EFAD-4A70-7AB33CD5C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7D4B-580B-499A-AC69-AC8B69BA6F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834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EDA4C33-C6E6-1760-FE65-34F66609D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31B2-08F1-433F-BDD1-35B2474455B6}" type="datetimeFigureOut">
              <a:rPr lang="fi-FI" smtClean="0"/>
              <a:t>22.3.2023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2BDD6E2-9F1C-4BB3-C0D6-ABC1200AE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F4568A7-3B45-D687-9EE0-2AD28905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7D4B-580B-499A-AC69-AC8B69BA6F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8594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E96C7F-0F52-31A9-A54E-FBEE4851A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A28526-F2A3-894D-AF9A-1056C5BCF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189134A-6DF9-A46A-3B89-6EB93855C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2042B8D-D6C9-4822-45FB-46438615B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31B2-08F1-433F-BDD1-35B2474455B6}" type="datetimeFigureOut">
              <a:rPr lang="fi-FI" smtClean="0"/>
              <a:t>22.3.2023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F18B3C4-6BAB-5BCB-8828-CB62675B6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FED369B-F8E8-397F-FFCB-D52B0915D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7D4B-580B-499A-AC69-AC8B69BA6F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480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39744E-4291-67D7-8E30-7DA955577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F23237A-13C5-169D-D643-01CF9B130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C94623C-FCCB-4F45-905C-DBDDCEBE6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14CF447-8D76-A489-0AC3-5B7A51819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31B2-08F1-433F-BDD1-35B2474455B6}" type="datetimeFigureOut">
              <a:rPr lang="fi-FI" smtClean="0"/>
              <a:t>22.3.2023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886A673-C27E-1C5A-2F68-C414690E5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DC6243E-F423-E00F-4803-51430FEF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7D4B-580B-499A-AC69-AC8B69BA6F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437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18E0625-9461-6527-48A6-907680CA2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C4FCD77-9492-F749-0D71-091A41408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29BAD5F-E611-D677-2BD9-A6A3C592A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031B2-08F1-433F-BDD1-35B2474455B6}" type="datetimeFigureOut">
              <a:rPr lang="fi-FI" smtClean="0"/>
              <a:t>22.3.2023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9D2AF4-4AD4-A6E4-2B44-29654271A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76F725C-CC7E-175A-9D06-8BB95C04A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97D4B-580B-499A-AC69-AC8B69BA6F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555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irjastot.fi/monikielinen-kirjasto/esit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40B69B0-5E59-20E7-DA33-0D92F18B5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fi-FI" b="1"/>
              <a:t>Sammonlahden kirjasto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C8B6BC6-79AC-64F0-D834-9B96E89B6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r>
              <a:rPr lang="fi-FI" dirty="0"/>
              <a:t>Sammonlahti </a:t>
            </a:r>
            <a:r>
              <a:rPr lang="fi-FI" dirty="0" err="1"/>
              <a:t>library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2996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rakennus, piha-&#10;&#10;Kuvaus luotu automaattisesti">
            <a:extLst>
              <a:ext uri="{FF2B5EF4-FFF2-40B4-BE49-F238E27FC236}">
                <a16:creationId xmlns:a16="http://schemas.microsoft.com/office/drawing/2014/main" id="{F3665AD2-BD7A-DAEF-134F-563C467565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7" r="20506"/>
          <a:stretch/>
        </p:blipFill>
        <p:spPr>
          <a:xfrm>
            <a:off x="6096010" y="10"/>
            <a:ext cx="6095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957083F-DD72-ADC4-11AD-2B2807529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Address:      </a:t>
            </a:r>
            <a:r>
              <a:rPr lang="en-US" sz="3600" b="1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Sammontori</a:t>
            </a:r>
            <a:r>
              <a:rPr lang="en-US" sz="3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2</a:t>
            </a:r>
          </a:p>
        </p:txBody>
      </p:sp>
      <p:pic>
        <p:nvPicPr>
          <p:cNvPr id="8" name="Sisällön paikkamerkki 7" descr="Kuva, joka sisältää kohteen lumi, rakennus, piha-, rinne&#10;&#10;Kuvaus luotu automaattisesti">
            <a:extLst>
              <a:ext uri="{FF2B5EF4-FFF2-40B4-BE49-F238E27FC236}">
                <a16:creationId xmlns:a16="http://schemas.microsoft.com/office/drawing/2014/main" id="{D506764D-E903-8849-DD87-3972C3CC82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5" r="11595" b="-1"/>
          <a:stretch/>
        </p:blipFill>
        <p:spPr>
          <a:xfrm>
            <a:off x="-5388" y="10"/>
            <a:ext cx="616951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41680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184A29-12D8-FCAF-8A5D-B3604CE7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fi-FI"/>
              <a:t>Kirjastokortti </a:t>
            </a:r>
            <a:endParaRPr lang="fi-FI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Kirjastokino -verkkopalvelu käyttöön Etelä-Karjalassa – elokuvia pääsee  katsomaan omilla Heili-tunnuksilla">
            <a:extLst>
              <a:ext uri="{FF2B5EF4-FFF2-40B4-BE49-F238E27FC236}">
                <a16:creationId xmlns:a16="http://schemas.microsoft.com/office/drawing/2014/main" id="{B2DA97C1-F0AE-1DE3-0880-81CCC720C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2000490"/>
            <a:ext cx="4777381" cy="268727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32BE6ADE-768B-BD88-B19C-CB36D095B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2671" y="1984443"/>
            <a:ext cx="5691130" cy="4603644"/>
          </a:xfrm>
        </p:spPr>
        <p:txBody>
          <a:bodyPr>
            <a:normAutofit lnSpcReduction="10000"/>
          </a:bodyPr>
          <a:lstStyle/>
          <a:p>
            <a:r>
              <a:rPr lang="fi-FI" sz="2000" dirty="0"/>
              <a:t>Miten kortin saa?</a:t>
            </a:r>
          </a:p>
          <a:p>
            <a:pPr lvl="1"/>
            <a:r>
              <a:rPr lang="fi-FI" sz="2000" dirty="0"/>
              <a:t>Täyttämällä sähköisen lomakkeen verkossa tai käymällä paikan päällä missä tahansa Heili-alueen kirjastossa</a:t>
            </a:r>
          </a:p>
          <a:p>
            <a:pPr lvl="1"/>
            <a:r>
              <a:rPr lang="fi-FI" sz="2000" dirty="0"/>
              <a:t>Ensimmäinen kirjastokortti on maksuton</a:t>
            </a:r>
          </a:p>
          <a:p>
            <a:pPr marL="457200" lvl="1" indent="0">
              <a:buNone/>
            </a:pPr>
            <a:endParaRPr lang="fi-FI" sz="2000" dirty="0"/>
          </a:p>
          <a:p>
            <a:r>
              <a:rPr lang="fi-FI" sz="2000" dirty="0"/>
              <a:t>Henkilöllisyystodistus oltava mukana:</a:t>
            </a:r>
          </a:p>
          <a:p>
            <a:pPr lvl="2"/>
            <a:r>
              <a:rPr lang="fi-FI" dirty="0"/>
              <a:t>Passi, ajo- ja henkilökortti, kuvallinen Kela-kortti</a:t>
            </a:r>
          </a:p>
          <a:p>
            <a:pPr lvl="2"/>
            <a:r>
              <a:rPr lang="fi-FI" dirty="0"/>
              <a:t>Vastaanottokeskuksen asukaskortti</a:t>
            </a:r>
          </a:p>
          <a:p>
            <a:pPr lvl="2"/>
            <a:r>
              <a:rPr lang="fi-FI" dirty="0"/>
              <a:t>Maahanmuuttoviraston myöntämä oleskelulupakortti</a:t>
            </a:r>
          </a:p>
          <a:p>
            <a:pPr lvl="3"/>
            <a:r>
              <a:rPr lang="fi-FI" sz="2000" dirty="0"/>
              <a:t>Jos kirjastokortti tehdään alle 15-vuotiaalle lapselle, täytetty lomake kirjastoon huoltajan kanssa </a:t>
            </a:r>
          </a:p>
          <a:p>
            <a:pPr marL="0" indent="0">
              <a:buNone/>
            </a:pPr>
            <a:endParaRPr lang="fi-FI" sz="1800" dirty="0"/>
          </a:p>
          <a:p>
            <a:endParaRPr lang="fi-FI" sz="1400" dirty="0"/>
          </a:p>
          <a:p>
            <a:endParaRPr lang="fi-FI" sz="1400" dirty="0"/>
          </a:p>
          <a:p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488252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5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5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E16348C-D1DF-FAB9-7A10-65287FF7E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Asiakkaana kirjastossa</a:t>
            </a:r>
          </a:p>
        </p:txBody>
      </p:sp>
      <p:sp>
        <p:nvSpPr>
          <p:cNvPr id="64" name="Arc 5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Sisällön paikkamerkki 2">
            <a:extLst>
              <a:ext uri="{FF2B5EF4-FFF2-40B4-BE49-F238E27FC236}">
                <a16:creationId xmlns:a16="http://schemas.microsoft.com/office/drawing/2014/main" id="{B719CFD1-FD52-C1FE-F62B-1290ADDCE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696" y="539828"/>
            <a:ext cx="6980103" cy="5681982"/>
          </a:xfrm>
        </p:spPr>
        <p:txBody>
          <a:bodyPr anchor="ctr">
            <a:normAutofit fontScale="92500" lnSpcReduction="20000"/>
          </a:bodyPr>
          <a:lstStyle/>
          <a:p>
            <a:r>
              <a:rPr lang="fi-FI" dirty="0"/>
              <a:t>Kun otat kirjastokortin: </a:t>
            </a:r>
          </a:p>
          <a:p>
            <a:pPr lvl="1"/>
            <a:r>
              <a:rPr lang="fi-FI" dirty="0"/>
              <a:t>Saat mukaan käyttösäännöt</a:t>
            </a:r>
          </a:p>
          <a:p>
            <a:pPr lvl="1"/>
            <a:r>
              <a:rPr lang="fi-FI" dirty="0"/>
              <a:t>Käyttösäännöissä kerrotaan tarkemmin: </a:t>
            </a:r>
          </a:p>
          <a:p>
            <a:pPr lvl="2"/>
            <a:r>
              <a:rPr lang="fi-FI" dirty="0"/>
              <a:t>miten verkkokirjasto toimii</a:t>
            </a:r>
          </a:p>
          <a:p>
            <a:pPr lvl="2"/>
            <a:r>
              <a:rPr lang="fi-FI" dirty="0"/>
              <a:t>miten maksut muodostuvat, </a:t>
            </a:r>
          </a:p>
          <a:p>
            <a:pPr lvl="2"/>
            <a:r>
              <a:rPr lang="fi-FI" dirty="0"/>
              <a:t>eri aineistojen laina-ajat </a:t>
            </a:r>
          </a:p>
          <a:p>
            <a:pPr lvl="2"/>
            <a:r>
              <a:rPr lang="fi-FI" dirty="0"/>
              <a:t>kirjastojen aukioloajat</a:t>
            </a:r>
          </a:p>
          <a:p>
            <a:r>
              <a:rPr lang="fi-FI" dirty="0"/>
              <a:t>Lainatessa oltava </a:t>
            </a:r>
            <a:r>
              <a:rPr lang="fi-FI" u="sng" dirty="0"/>
              <a:t>aina</a:t>
            </a:r>
            <a:r>
              <a:rPr lang="fi-FI" dirty="0"/>
              <a:t> joko kirjastokortti tai sähköinen kirjastokortti</a:t>
            </a:r>
          </a:p>
          <a:p>
            <a:r>
              <a:rPr lang="fi-FI" dirty="0"/>
              <a:t>Lainaaminen on </a:t>
            </a:r>
            <a:r>
              <a:rPr lang="fi-FI" u="sng" dirty="0"/>
              <a:t>maksutonta</a:t>
            </a:r>
          </a:p>
          <a:p>
            <a:r>
              <a:rPr lang="fi-FI" dirty="0"/>
              <a:t>Samalla kortilla voi asioida kaikissa Etelä-Karjalan kirjastoissa ja kirjastoautossa</a:t>
            </a:r>
          </a:p>
          <a:p>
            <a:r>
              <a:rPr lang="fi-FI" dirty="0"/>
              <a:t>Mikäli haluamaasi aineistoa ei ole hyllyssä, voidaan se varata toisesta kirjastosta</a:t>
            </a:r>
          </a:p>
          <a:p>
            <a:r>
              <a:rPr lang="fi-FI" dirty="0"/>
              <a:t>Kirjastoissa voi käyttää maksutta asiakastietokoneita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8772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B83EDA5-A133-AA33-A5B1-6194AA09F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Lainattava aineisto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92FD4A-70B4-6F8C-0056-3AAE6BF70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lvl="1"/>
            <a:r>
              <a:rPr lang="fi-FI" dirty="0"/>
              <a:t>Kirjat			4 viikkoa</a:t>
            </a:r>
          </a:p>
          <a:p>
            <a:pPr lvl="1"/>
            <a:r>
              <a:rPr lang="fi-FI" dirty="0"/>
              <a:t>Äänikirjat		4 viikkoa</a:t>
            </a:r>
          </a:p>
          <a:p>
            <a:pPr lvl="1"/>
            <a:r>
              <a:rPr lang="fi-FI" dirty="0"/>
              <a:t>Kielikurssit		4 viikkoa</a:t>
            </a:r>
          </a:p>
          <a:p>
            <a:pPr lvl="1"/>
            <a:r>
              <a:rPr lang="fi-FI" dirty="0"/>
              <a:t>Lauta- ja konsolipelit	2 viikkoa</a:t>
            </a:r>
          </a:p>
          <a:p>
            <a:pPr lvl="1"/>
            <a:r>
              <a:rPr lang="fi-FI" dirty="0"/>
              <a:t>Levyt, lehdet		2 viikkoa</a:t>
            </a:r>
          </a:p>
          <a:p>
            <a:pPr lvl="1"/>
            <a:r>
              <a:rPr lang="fi-FI" dirty="0"/>
              <a:t>Elokuvat			2 viikkoa</a:t>
            </a:r>
          </a:p>
          <a:p>
            <a:pPr lvl="1"/>
            <a:r>
              <a:rPr lang="fi-FI" dirty="0"/>
              <a:t>Urheiluvälineet		1 viikko</a:t>
            </a:r>
          </a:p>
          <a:p>
            <a:pPr lvl="1"/>
            <a:r>
              <a:rPr lang="fi-FI" dirty="0"/>
              <a:t>Nuotit			4 viikkoa	</a:t>
            </a:r>
          </a:p>
          <a:p>
            <a:pPr marL="457200" lvl="1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9130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016E6D8-A174-D7E0-32F9-276832D20F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54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7A919B2-0DC8-F683-A2F4-84319079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fi-FI" dirty="0"/>
              <a:t>Monikielinen kirjasto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4B63DD-1DE7-68FE-786A-FBBBA1ABA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44" y="1439650"/>
            <a:ext cx="5845846" cy="4737313"/>
          </a:xfrm>
        </p:spPr>
        <p:txBody>
          <a:bodyPr>
            <a:normAutofit fontScale="85000" lnSpcReduction="20000"/>
          </a:bodyPr>
          <a:lstStyle/>
          <a:p>
            <a:r>
              <a:rPr lang="fi-FI" sz="2600" b="0" i="0" dirty="0">
                <a:effectLst/>
                <a:latin typeface="Open Sans" panose="020B0606030504020204" pitchFamily="34" charset="0"/>
              </a:rPr>
              <a:t>Monikielisessä kirjastossa on aineistoa noin 80 kielellä</a:t>
            </a:r>
          </a:p>
          <a:p>
            <a:r>
              <a:rPr lang="fi-FI" sz="2600" b="0" i="0" dirty="0">
                <a:effectLst/>
                <a:latin typeface="Open Sans" panose="020B0606030504020204" pitchFamily="34" charset="0"/>
              </a:rPr>
              <a:t>Kokoelmissa on yli 21 000 kirjaa, elokuvia, musiikkia, äänikirjoja ja aikakausilehtiä</a:t>
            </a:r>
          </a:p>
          <a:p>
            <a:r>
              <a:rPr lang="fi-FI" sz="2600" b="0" i="0" dirty="0">
                <a:effectLst/>
                <a:latin typeface="Open Sans" panose="020B0606030504020204" pitchFamily="34" charset="0"/>
              </a:rPr>
              <a:t>Kirjaston aineistot sijaitsevat Pasilassa Helsingin kaupunginkirjaston kokoelmissa</a:t>
            </a:r>
          </a:p>
          <a:p>
            <a:r>
              <a:rPr lang="fi-FI" sz="2600" dirty="0">
                <a:latin typeface="Open Sans" panose="020B0606030504020204" pitchFamily="34" charset="0"/>
              </a:rPr>
              <a:t>Lainaus oman kirjastosi kautta</a:t>
            </a:r>
          </a:p>
          <a:p>
            <a:pPr lvl="1"/>
            <a:r>
              <a:rPr lang="fi-FI" sz="2600" b="0" i="0" dirty="0">
                <a:effectLst/>
                <a:latin typeface="Roboto" panose="02000000000000000000" pitchFamily="2" charset="0"/>
              </a:rPr>
              <a:t>Mene omaan kirjastoosi. </a:t>
            </a:r>
          </a:p>
          <a:p>
            <a:pPr lvl="1"/>
            <a:r>
              <a:rPr lang="fi-FI" sz="2600" b="0" i="0" dirty="0">
                <a:effectLst/>
                <a:latin typeface="Roboto" panose="02000000000000000000" pitchFamily="2" charset="0"/>
              </a:rPr>
              <a:t>Kerro millä kielellä haluat aineistoa, minkä ikäiselle henkilölle ja minkälaista, esim. jännitystä, runoja tai kuvakirjoja.</a:t>
            </a:r>
          </a:p>
          <a:p>
            <a:pPr lvl="1"/>
            <a:r>
              <a:rPr lang="fi-FI" sz="2600" b="0" i="0" dirty="0">
                <a:effectLst/>
                <a:latin typeface="Roboto" panose="02000000000000000000" pitchFamily="2" charset="0"/>
              </a:rPr>
              <a:t>Kirjastosi tilaa aineiston Helsingistä.</a:t>
            </a:r>
          </a:p>
          <a:p>
            <a:r>
              <a:rPr lang="fi-FI" sz="2600" dirty="0">
                <a:hlinkClick r:id="rId2"/>
              </a:rPr>
              <a:t>Monikielisen kirjaston esite eri kielillä | Kirjastot.fi</a:t>
            </a:r>
            <a:endParaRPr lang="fi-FI" sz="2600" dirty="0"/>
          </a:p>
          <a:p>
            <a:pPr marL="0" indent="0">
              <a:buNone/>
            </a:pPr>
            <a:endParaRPr lang="fi-FI" sz="11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84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</TotalTime>
  <Words>241</Words>
  <Application>Microsoft Office PowerPoint</Application>
  <PresentationFormat>Laajakuva</PresentationFormat>
  <Paragraphs>47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Open Sans</vt:lpstr>
      <vt:lpstr>Roboto</vt:lpstr>
      <vt:lpstr>Office-teema</vt:lpstr>
      <vt:lpstr>Sammonlahden kirjasto</vt:lpstr>
      <vt:lpstr>Address:      Sammontori 2</vt:lpstr>
      <vt:lpstr>Kirjastokortti </vt:lpstr>
      <vt:lpstr>Asiakkaana kirjastossa</vt:lpstr>
      <vt:lpstr>Lainattava aineisto </vt:lpstr>
      <vt:lpstr>PowerPoint-esitys</vt:lpstr>
      <vt:lpstr>Monikielinen kirjasto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Sammonlahden kirjasto</dc:title>
  <dc:creator>Sammonlahden kirjasto</dc:creator>
  <cp:lastModifiedBy>Mohamud Jibril</cp:lastModifiedBy>
  <cp:revision>19</cp:revision>
  <dcterms:created xsi:type="dcterms:W3CDTF">2023-03-16T12:12:28Z</dcterms:created>
  <dcterms:modified xsi:type="dcterms:W3CDTF">2023-03-22T13:36:48Z</dcterms:modified>
</cp:coreProperties>
</file>