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10" r:id="rId2"/>
    <p:sldMasterId id="2147483974" r:id="rId3"/>
  </p:sldMasterIdLst>
  <p:notesMasterIdLst>
    <p:notesMasterId r:id="rId15"/>
  </p:notesMasterIdLst>
  <p:sldIdLst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7B6"/>
    <a:srgbClr val="091C38"/>
    <a:srgbClr val="F7F7F7"/>
    <a:srgbClr val="FDE6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7474" autoAdjust="0"/>
  </p:normalViewPr>
  <p:slideViewPr>
    <p:cSldViewPr snapToGrid="0" showGuides="1">
      <p:cViewPr varScale="1">
        <p:scale>
          <a:sx n="86" d="100"/>
          <a:sy n="86" d="100"/>
        </p:scale>
        <p:origin x="562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2F6BC-C3AC-471B-A838-B70FD4272352}" type="datetimeFigureOut">
              <a:rPr lang="fi-FI" smtClean="0"/>
              <a:t>13.4.2022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AD96A-2756-48D5-983B-63C214F576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0908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- ja lopetu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38302"/>
            <a:ext cx="9144000" cy="1900238"/>
          </a:xfrm>
        </p:spPr>
        <p:txBody>
          <a:bodyPr anchor="b"/>
          <a:lstStyle>
            <a:lvl1pPr algn="ctr">
              <a:lnSpc>
                <a:spcPct val="90000"/>
              </a:lnSpc>
              <a:defRPr sz="6000" spc="-30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86909"/>
            <a:ext cx="9144000" cy="983673"/>
          </a:xfrm>
        </p:spPr>
        <p:txBody>
          <a:bodyPr/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7B483A27-1C0B-4205-B2CB-D87E5C64F0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4000" y="5176262"/>
            <a:ext cx="9144000" cy="688830"/>
          </a:xfrm>
        </p:spPr>
        <p:txBody>
          <a:bodyPr/>
          <a:lstStyle>
            <a:lvl1pPr algn="ctr">
              <a:buNone/>
              <a:defRPr sz="1950" spc="-60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3CF7D9B9-0F78-4514-8D02-FF5BFE07E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2289" y="351501"/>
            <a:ext cx="951070" cy="486724"/>
          </a:xfrm>
          <a:prstGeom prst="rect">
            <a:avLst/>
          </a:prstGeom>
        </p:spPr>
      </p:pic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CFA6C81-0121-4D4D-A75F-8464BBED24E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D2D5F4-4871-4469-8343-ED7F6811B37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9070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">
    <p:bg>
      <p:bgPr>
        <a:solidFill>
          <a:srgbClr val="091C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D23CD958-2103-4625-A068-CD99C6FC7B1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1">
            <a:extLst>
              <a:ext uri="{FF2B5EF4-FFF2-40B4-BE49-F238E27FC236}">
                <a16:creationId xmlns:a16="http://schemas.microsoft.com/office/drawing/2014/main" id="{21DDCA56-1AE5-4AD1-AB89-F6AE84886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93600" y="352800"/>
            <a:ext cx="950400" cy="486000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algn="ctr">
              <a:buNone/>
              <a:defRPr sz="200"/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9247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797E4D7-4DF3-42F7-A8B1-E81360052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76868-773B-4B8E-BC24-C655EFE1EDBB}" type="datetime1">
              <a:rPr lang="fi-FI" smtClean="0"/>
              <a:t>13.4.2022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15DA5D9-220B-4CA2-AF56-616A41B79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0AACDB7-CE3E-4B32-A3E7-5CF3FA8C9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2220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uol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173" y="1540042"/>
            <a:ext cx="4824477" cy="457526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EB66-16C4-472A-A647-84CE06C568F2}" type="datetime1">
              <a:rPr lang="fi-FI" smtClean="0"/>
              <a:t>13.4.2022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7DDA8129-208E-49E9-A740-9C43AEEAF71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881247" y="1540042"/>
            <a:ext cx="4824477" cy="457526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0563E2E7-1BA7-4130-A672-9E267191D58E}"/>
              </a:ext>
            </a:extLst>
          </p:cNvPr>
          <p:cNvCxnSpPr/>
          <p:nvPr userDrawn="1"/>
        </p:nvCxnSpPr>
        <p:spPr>
          <a:xfrm>
            <a:off x="6091245" y="842963"/>
            <a:ext cx="0" cy="5195887"/>
          </a:xfrm>
          <a:prstGeom prst="line">
            <a:avLst/>
          </a:prstGeom>
          <a:ln w="12700">
            <a:solidFill>
              <a:srgbClr val="004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312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aksi puolta 22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1A1614D-52CF-45AF-A901-12FA2C051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C92C-174E-4179-8CE9-188C6F909342}" type="datetime1">
              <a:rPr lang="fi-FI" smtClean="0"/>
              <a:t>13.4.2022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2A2215A-8FD8-4FBF-887A-0CE9E0203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2899E54-642F-4A9A-8599-805DAF440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DD64F63E-AF67-4904-BBB8-20132117223D}"/>
              </a:ext>
            </a:extLst>
          </p:cNvPr>
          <p:cNvCxnSpPr/>
          <p:nvPr userDrawn="1"/>
        </p:nvCxnSpPr>
        <p:spPr>
          <a:xfrm>
            <a:off x="6091245" y="842963"/>
            <a:ext cx="0" cy="5195887"/>
          </a:xfrm>
          <a:prstGeom prst="line">
            <a:avLst/>
          </a:prstGeom>
          <a:ln w="12700">
            <a:solidFill>
              <a:srgbClr val="004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72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1A1614D-52CF-45AF-A901-12FA2C051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A0C6-A111-4253-B206-D2860F52602B}" type="datetime1">
              <a:rPr lang="fi-FI" smtClean="0"/>
              <a:t>13.4.2022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2A2215A-8FD8-4FBF-887A-0CE9E0203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2899E54-642F-4A9A-8599-805DAF440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7964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164FA8FB-C45D-45D2-AE31-CF915268B8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835" y="2180906"/>
            <a:ext cx="4461694" cy="228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79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loitus- ja lopetu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38302"/>
            <a:ext cx="9144000" cy="1900238"/>
          </a:xfrm>
        </p:spPr>
        <p:txBody>
          <a:bodyPr anchor="b"/>
          <a:lstStyle>
            <a:lvl1pPr algn="ctr">
              <a:lnSpc>
                <a:spcPct val="90000"/>
              </a:lnSpc>
              <a:defRPr sz="6000" spc="-30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86909"/>
            <a:ext cx="9144000" cy="983673"/>
          </a:xfrm>
        </p:spPr>
        <p:txBody>
          <a:bodyPr/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7B483A27-1C0B-4205-B2CB-D87E5C64F0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4000" y="5176262"/>
            <a:ext cx="9144000" cy="688830"/>
          </a:xfrm>
        </p:spPr>
        <p:txBody>
          <a:bodyPr/>
          <a:lstStyle>
            <a:lvl1pPr algn="ctr">
              <a:buNone/>
              <a:defRPr sz="1950" spc="-60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3CF7D9B9-0F78-4514-8D02-FF5BFE07E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2289" y="351501"/>
            <a:ext cx="951070" cy="486724"/>
          </a:xfrm>
          <a:prstGeom prst="rect">
            <a:avLst/>
          </a:prstGeom>
        </p:spPr>
      </p:pic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CFA6C81-0121-4D4D-A75F-8464BBED24E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D2D5F4-4871-4469-8343-ED7F6811B37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1958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oitus- ja lopetu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38302"/>
            <a:ext cx="9144000" cy="1900238"/>
          </a:xfrm>
        </p:spPr>
        <p:txBody>
          <a:bodyPr anchor="b"/>
          <a:lstStyle>
            <a:lvl1pPr algn="ctr">
              <a:lnSpc>
                <a:spcPct val="90000"/>
              </a:lnSpc>
              <a:defRPr sz="6000" spc="-30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86909"/>
            <a:ext cx="9144000" cy="983673"/>
          </a:xfrm>
        </p:spPr>
        <p:txBody>
          <a:bodyPr/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7B483A27-1C0B-4205-B2CB-D87E5C64F0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4000" y="5176262"/>
            <a:ext cx="9144000" cy="688830"/>
          </a:xfrm>
        </p:spPr>
        <p:txBody>
          <a:bodyPr/>
          <a:lstStyle>
            <a:lvl1pPr algn="ctr">
              <a:buNone/>
              <a:defRPr sz="1950" spc="-60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3CF7D9B9-0F78-4514-8D02-FF5BFE07E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2289" y="351501"/>
            <a:ext cx="951070" cy="486724"/>
          </a:xfrm>
          <a:prstGeom prst="rect">
            <a:avLst/>
          </a:prstGeom>
        </p:spPr>
      </p:pic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CFA6C81-0121-4D4D-A75F-8464BBED24E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D2D5F4-4871-4469-8343-ED7F6811B37D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B9CB4F9-DA57-4D5A-B938-CBBC03D67A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2289" y="351501"/>
            <a:ext cx="951070" cy="48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65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F176F-CB2E-4E55-AE03-25ABB84AF002}" type="datetime1">
              <a:rPr lang="fi-FI" smtClean="0"/>
              <a:t>13.4.2022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9342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173" y="1853625"/>
            <a:ext cx="4824477" cy="426168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A5A82-890C-4180-9378-4C3663991DD9}" type="datetime1">
              <a:rPr lang="fi-FI" smtClean="0"/>
              <a:t>13.4.2022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7DDA8129-208E-49E9-A740-9C43AEEAF71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43573" y="1853625"/>
            <a:ext cx="4824477" cy="426168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1286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F176F-CB2E-4E55-AE03-25ABB84AF002}" type="datetime1">
              <a:rPr lang="fi-FI" smtClean="0"/>
              <a:t>13.4.2022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8952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3" y="616494"/>
            <a:ext cx="9566031" cy="699263"/>
          </a:xfrm>
        </p:spPr>
        <p:txBody>
          <a:bodyPr/>
          <a:lstStyle>
            <a:lvl1pPr>
              <a:defRPr sz="2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173" y="1452282"/>
            <a:ext cx="4824477" cy="287146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A5A82-890C-4180-9378-4C3663991DD9}" type="datetime1">
              <a:rPr lang="fi-FI" smtClean="0"/>
              <a:t>13.4.2022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7DDA8129-208E-49E9-A740-9C43AEEAF71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43573" y="1452282"/>
            <a:ext cx="4824477" cy="287146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B9B96D50-2B07-424D-9880-DF9CFBF56F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7238" y="4418910"/>
            <a:ext cx="10306050" cy="188672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153972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9C958F10-D1D1-4603-B3B8-2CAA5F0BE17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3" y="616494"/>
            <a:ext cx="4824477" cy="1053504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173" y="1853625"/>
            <a:ext cx="4824477" cy="426168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7175-5AFB-4390-AD34-84CF86D3ECFA}" type="datetime1">
              <a:rPr lang="fi-FI" smtClean="0"/>
              <a:t>13.4.2022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B07B3A08-0C30-4A3D-BFDF-DC0C6E1AA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93600" y="352800"/>
            <a:ext cx="950400" cy="486000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algn="ctr">
              <a:buNone/>
              <a:defRPr sz="200"/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52677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tekstillinen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9C958F10-D1D1-4603-B3B8-2CAA5F0BE17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3" y="616494"/>
            <a:ext cx="4824477" cy="1053504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173" y="1853625"/>
            <a:ext cx="4824477" cy="426168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A9A6-55ED-4141-BA5B-8C911548385B}" type="datetime1">
              <a:rPr lang="fi-FI" smtClean="0"/>
              <a:t>13.4.2022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B07B3A08-0C30-4A3D-BFDF-DC0C6E1AA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93600" y="352800"/>
            <a:ext cx="950400" cy="486000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algn="ctr">
              <a:buNone/>
              <a:defRPr sz="200"/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52700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tekstillinen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9C958F10-D1D1-4603-B3B8-2CAA5F0BE17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1748" y="1126080"/>
            <a:ext cx="4824477" cy="1053504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1748" y="2363211"/>
            <a:ext cx="4824477" cy="361372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99A1-5FD2-4440-93D5-5119EEDACFEA}" type="datetime1">
              <a:rPr lang="fi-FI" smtClean="0"/>
              <a:t>13.4.2022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36635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atti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376" y="2147888"/>
            <a:ext cx="10515600" cy="2767012"/>
          </a:xfrm>
        </p:spPr>
        <p:txBody>
          <a:bodyPr anchor="ctr" anchorCtr="0"/>
          <a:lstStyle>
            <a:lvl1pPr algn="ctr">
              <a:defRPr sz="4000" b="0"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03768A7-9A04-4EB7-9E54-8051DEC91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7192-3AFC-4136-8CA4-848E2DA45B55}" type="datetime1">
              <a:rPr lang="fi-FI" smtClean="0"/>
              <a:t>13.4.2022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F97BE50-8944-42F2-B49B-3AD0261BD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348B22E-548B-4378-B941-3D0108A3C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18905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san ylätunniste">
    <p:bg>
      <p:bgPr>
        <a:solidFill>
          <a:srgbClr val="091C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376" y="2038348"/>
            <a:ext cx="10515600" cy="2767012"/>
          </a:xfrm>
        </p:spPr>
        <p:txBody>
          <a:bodyPr anchor="ctr" anchorCtr="0"/>
          <a:lstStyle>
            <a:lvl1pPr algn="ctr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03768A7-9A04-4EB7-9E54-8051DEC91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CC5C45-E91C-4B4F-BB0B-9196716D918D}" type="datetime1">
              <a:rPr lang="fi-FI" smtClean="0"/>
              <a:t>13.4.2022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F97BE50-8944-42F2-B49B-3AD0261BD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>
              <a:solidFill>
                <a:schemeClr val="bg1"/>
              </a:solidFill>
            </a:endParaRP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348B22E-548B-4378-B941-3D0108A3C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0D43BC4-6382-46B8-93A2-F0FF691C0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2289" y="351501"/>
            <a:ext cx="951070" cy="486724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2518EFE6-CAD1-4E48-B495-4C65168418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2289" y="351501"/>
            <a:ext cx="951070" cy="48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6562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">
    <p:bg>
      <p:bgPr>
        <a:solidFill>
          <a:srgbClr val="091C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D23CD958-2103-4625-A068-CD99C6FC7B1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1">
            <a:extLst>
              <a:ext uri="{FF2B5EF4-FFF2-40B4-BE49-F238E27FC236}">
                <a16:creationId xmlns:a16="http://schemas.microsoft.com/office/drawing/2014/main" id="{21DDCA56-1AE5-4AD1-AB89-F6AE84886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93600" y="352800"/>
            <a:ext cx="950400" cy="486000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algn="ctr">
              <a:buNone/>
              <a:defRPr sz="200"/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66834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797E4D7-4DF3-42F7-A8B1-E81360052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76868-773B-4B8E-BC24-C655EFE1EDBB}" type="datetime1">
              <a:rPr lang="fi-FI" smtClean="0"/>
              <a:t>13.4.2022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15DA5D9-220B-4CA2-AF56-616A41B79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0AACDB7-CE3E-4B32-A3E7-5CF3FA8C9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0560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puol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173" y="1540042"/>
            <a:ext cx="4824477" cy="457526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EB66-16C4-472A-A647-84CE06C568F2}" type="datetime1">
              <a:rPr lang="fi-FI" smtClean="0"/>
              <a:t>13.4.2022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7DDA8129-208E-49E9-A740-9C43AEEAF71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881247" y="1540042"/>
            <a:ext cx="4824477" cy="457526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0563E2E7-1BA7-4130-A672-9E267191D58E}"/>
              </a:ext>
            </a:extLst>
          </p:cNvPr>
          <p:cNvCxnSpPr/>
          <p:nvPr/>
        </p:nvCxnSpPr>
        <p:spPr>
          <a:xfrm>
            <a:off x="6091245" y="842963"/>
            <a:ext cx="0" cy="5195887"/>
          </a:xfrm>
          <a:prstGeom prst="line">
            <a:avLst/>
          </a:prstGeom>
          <a:ln w="12700">
            <a:solidFill>
              <a:srgbClr val="004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C45BBB20-2218-4BC8-B9A8-8FFC4F73B51F}"/>
              </a:ext>
            </a:extLst>
          </p:cNvPr>
          <p:cNvCxnSpPr/>
          <p:nvPr userDrawn="1"/>
        </p:nvCxnSpPr>
        <p:spPr>
          <a:xfrm>
            <a:off x="6091245" y="842963"/>
            <a:ext cx="0" cy="5195887"/>
          </a:xfrm>
          <a:prstGeom prst="line">
            <a:avLst/>
          </a:prstGeom>
          <a:ln w="12700">
            <a:solidFill>
              <a:srgbClr val="004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2457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aksi puolta 22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1A1614D-52CF-45AF-A901-12FA2C051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C92C-174E-4179-8CE9-188C6F909342}" type="datetime1">
              <a:rPr lang="fi-FI" smtClean="0"/>
              <a:t>13.4.2022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2A2215A-8FD8-4FBF-887A-0CE9E0203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2899E54-642F-4A9A-8599-805DAF440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DD64F63E-AF67-4904-BBB8-20132117223D}"/>
              </a:ext>
            </a:extLst>
          </p:cNvPr>
          <p:cNvCxnSpPr/>
          <p:nvPr/>
        </p:nvCxnSpPr>
        <p:spPr>
          <a:xfrm>
            <a:off x="6091245" y="842963"/>
            <a:ext cx="0" cy="5195887"/>
          </a:xfrm>
          <a:prstGeom prst="line">
            <a:avLst/>
          </a:prstGeom>
          <a:ln w="12700">
            <a:solidFill>
              <a:srgbClr val="004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FD7D8BFD-913E-49A9-837D-B92E387FC571}"/>
              </a:ext>
            </a:extLst>
          </p:cNvPr>
          <p:cNvCxnSpPr/>
          <p:nvPr userDrawn="1"/>
        </p:nvCxnSpPr>
        <p:spPr>
          <a:xfrm>
            <a:off x="6091245" y="842963"/>
            <a:ext cx="0" cy="5195887"/>
          </a:xfrm>
          <a:prstGeom prst="line">
            <a:avLst/>
          </a:prstGeom>
          <a:ln w="12700">
            <a:solidFill>
              <a:srgbClr val="004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17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173" y="1853625"/>
            <a:ext cx="4824477" cy="426168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A5A82-890C-4180-9378-4C3663991DD9}" type="datetime1">
              <a:rPr lang="fi-FI" smtClean="0"/>
              <a:t>13.4.2022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7DDA8129-208E-49E9-A740-9C43AEEAF71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43573" y="1853625"/>
            <a:ext cx="4824477" cy="426168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734312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1A1614D-52CF-45AF-A901-12FA2C051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A0C6-A111-4253-B206-D2860F52602B}" type="datetime1">
              <a:rPr lang="fi-FI" smtClean="0"/>
              <a:t>13.4.2022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2A2215A-8FD8-4FBF-887A-0CE9E0203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2899E54-642F-4A9A-8599-805DAF440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09720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164FA8FB-C45D-45D2-AE31-CF915268B8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835" y="2180906"/>
            <a:ext cx="4461694" cy="2283907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CBFAF530-B716-4270-9EDF-AF6C2A9D3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835" y="2180906"/>
            <a:ext cx="4461694" cy="228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068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92DE8-7986-4919-BE09-14B0AE0A9401}" type="datetime1">
              <a:rPr lang="fi-FI" smtClean="0"/>
              <a:t>13.4.2022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4971308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F176F-CB2E-4E55-AE03-25ABB84AF002}" type="datetime1">
              <a:rPr lang="fi-FI" smtClean="0"/>
              <a:t>13.4.2022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48034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92DE8-7986-4919-BE09-14B0AE0A9401}" type="datetime1">
              <a:rPr lang="fi-FI" smtClean="0"/>
              <a:t>13.4.2022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48665275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92DE8-7986-4919-BE09-14B0AE0A9401}" type="datetime1">
              <a:rPr lang="fi-FI" smtClean="0"/>
              <a:t>13.4.2022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94577432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92DE8-7986-4919-BE09-14B0AE0A9401}" type="datetime1">
              <a:rPr lang="fi-FI" smtClean="0"/>
              <a:t>13.4.2022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88083546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76868-773B-4B8E-BC24-C655EFE1EDBB}" type="datetime1">
              <a:rPr lang="fi-FI" smtClean="0"/>
              <a:t>13.4.2022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4789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A0C6-A111-4253-B206-D2860F52602B}" type="datetime1">
              <a:rPr lang="fi-FI" smtClean="0"/>
              <a:t>13.4.2022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85655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92DE8-7986-4919-BE09-14B0AE0A9401}" type="datetime1">
              <a:rPr lang="fi-FI" smtClean="0"/>
              <a:t>13.4.2022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1513289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3" y="616494"/>
            <a:ext cx="9566031" cy="699263"/>
          </a:xfrm>
        </p:spPr>
        <p:txBody>
          <a:bodyPr/>
          <a:lstStyle>
            <a:lvl1pPr>
              <a:defRPr sz="2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173" y="1452282"/>
            <a:ext cx="4824477" cy="287146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A5A82-890C-4180-9378-4C3663991DD9}" type="datetime1">
              <a:rPr lang="fi-FI" smtClean="0"/>
              <a:t>13.4.2022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7DDA8129-208E-49E9-A740-9C43AEEAF71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43573" y="1452282"/>
            <a:ext cx="4824477" cy="287146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B9B96D50-2B07-424D-9880-DF9CFBF56F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7238" y="4418910"/>
            <a:ext cx="10306050" cy="188672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742812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92DE8-7986-4919-BE09-14B0AE0A9401}" type="datetime1">
              <a:rPr lang="fi-FI" smtClean="0"/>
              <a:t>13.4.2022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07428724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92DE8-7986-4919-BE09-14B0AE0A9401}" type="datetime1">
              <a:rPr lang="fi-FI" smtClean="0"/>
              <a:t>13.4.2022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58185963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92DE8-7986-4919-BE09-14B0AE0A9401}" type="datetime1">
              <a:rPr lang="fi-FI" smtClean="0"/>
              <a:t>13.4.2022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4861818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92DE8-7986-4919-BE09-14B0AE0A9401}" type="datetime1">
              <a:rPr lang="fi-FI" smtClean="0"/>
              <a:t>13.4.2022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55497448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92DE8-7986-4919-BE09-14B0AE0A9401}" type="datetime1">
              <a:rPr lang="fi-FI" smtClean="0"/>
              <a:t>13.4.2022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648325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92DE8-7986-4919-BE09-14B0AE0A9401}" type="datetime1">
              <a:rPr lang="fi-FI" smtClean="0"/>
              <a:t>13.4.2022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16425855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92DE8-7986-4919-BE09-14B0AE0A9401}" type="datetime1">
              <a:rPr lang="fi-FI" smtClean="0"/>
              <a:t>13.4.2022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03653291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92DE8-7986-4919-BE09-14B0AE0A9401}" type="datetime1">
              <a:rPr lang="fi-FI" smtClean="0"/>
              <a:t>13.4.2022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1621145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9C958F10-D1D1-4603-B3B8-2CAA5F0BE17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3" y="616494"/>
            <a:ext cx="4824477" cy="1053504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173" y="1853625"/>
            <a:ext cx="4824477" cy="426168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7175-5AFB-4390-AD34-84CF86D3ECFA}" type="datetime1">
              <a:rPr lang="fi-FI" smtClean="0"/>
              <a:t>13.4.2022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B07B3A08-0C30-4A3D-BFDF-DC0C6E1AA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93600" y="352800"/>
            <a:ext cx="950400" cy="486000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algn="ctr">
              <a:buNone/>
              <a:defRPr sz="200"/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407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9C958F10-D1D1-4603-B3B8-2CAA5F0BE17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3" y="616494"/>
            <a:ext cx="4824477" cy="1053504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173" y="1853625"/>
            <a:ext cx="4824477" cy="426168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A9A6-55ED-4141-BA5B-8C911548385B}" type="datetime1">
              <a:rPr lang="fi-FI" smtClean="0"/>
              <a:t>13.4.2022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B07B3A08-0C30-4A3D-BFDF-DC0C6E1AA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93600" y="352800"/>
            <a:ext cx="950400" cy="486000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algn="ctr">
              <a:buNone/>
              <a:defRPr sz="200"/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8979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9C958F10-D1D1-4603-B3B8-2CAA5F0BE17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1748" y="1126080"/>
            <a:ext cx="4824477" cy="1053504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1748" y="2363211"/>
            <a:ext cx="4824477" cy="361372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99A1-5FD2-4440-93D5-5119EEDACFEA}" type="datetime1">
              <a:rPr lang="fi-FI" smtClean="0"/>
              <a:t>13.4.2022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4751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atti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376" y="2147888"/>
            <a:ext cx="10515600" cy="2767012"/>
          </a:xfrm>
        </p:spPr>
        <p:txBody>
          <a:bodyPr anchor="ctr" anchorCtr="0"/>
          <a:lstStyle>
            <a:lvl1pPr algn="ctr">
              <a:defRPr sz="4000" b="0"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03768A7-9A04-4EB7-9E54-8051DEC91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7192-3AFC-4136-8CA4-848E2DA45B55}" type="datetime1">
              <a:rPr lang="fi-FI" smtClean="0"/>
              <a:t>13.4.2022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F97BE50-8944-42F2-B49B-3AD0261BD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348B22E-548B-4378-B941-3D0108A3C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7246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">
    <p:bg>
      <p:bgPr>
        <a:solidFill>
          <a:srgbClr val="091C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376" y="2038348"/>
            <a:ext cx="10515600" cy="2767012"/>
          </a:xfrm>
        </p:spPr>
        <p:txBody>
          <a:bodyPr anchor="ctr" anchorCtr="0"/>
          <a:lstStyle>
            <a:lvl1pPr algn="ctr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03768A7-9A04-4EB7-9E54-8051DEC91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CC5C45-E91C-4B4F-BB0B-9196716D918D}" type="datetime1">
              <a:rPr lang="fi-FI" smtClean="0"/>
              <a:t>13.4.2022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F97BE50-8944-42F2-B49B-3AD0261BD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>
              <a:solidFill>
                <a:schemeClr val="bg1"/>
              </a:solidFill>
            </a:endParaRP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348B22E-548B-4378-B941-3D0108A3C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0D43BC4-6382-46B8-93A2-F0FF691C0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2289" y="351501"/>
            <a:ext cx="951070" cy="48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256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243A338-5EC7-4196-A0E8-05B1FE38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3" y="616494"/>
            <a:ext cx="8428391" cy="10535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1561A0-4845-4E30-A051-2FD9AFC9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7173" y="1853625"/>
            <a:ext cx="10670758" cy="426168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01483E-483F-47D3-AD16-1A9A682B89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7174" y="6432605"/>
            <a:ext cx="1209740" cy="28887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4E92DE8-7986-4919-BE09-14B0AE0A9401}" type="datetime1">
              <a:rPr lang="fi-FI" smtClean="0"/>
              <a:t>13.4.2022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FDCAB2B-23AF-4B8F-8F67-2952F4848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66913" y="6432605"/>
            <a:ext cx="4114800" cy="28887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B7EE758-1955-4ECF-A6DD-011EFA3D63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3488" y="6432605"/>
            <a:ext cx="868886" cy="28887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3D2D5F4-4871-4469-8343-ED7F6811B37D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E34623DF-BFEA-4FB4-84D4-AE62F0672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263" y="351488"/>
            <a:ext cx="951123" cy="48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64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9" r:id="rId4"/>
    <p:sldLayoutId id="2147483662" r:id="rId5"/>
    <p:sldLayoutId id="2147483663" r:id="rId6"/>
    <p:sldLayoutId id="2147483664" r:id="rId7"/>
    <p:sldLayoutId id="2147483651" r:id="rId8"/>
    <p:sldLayoutId id="2147483666" r:id="rId9"/>
    <p:sldLayoutId id="2147483667" r:id="rId10"/>
    <p:sldLayoutId id="2147483654" r:id="rId11"/>
    <p:sldLayoutId id="2147483668" r:id="rId12"/>
    <p:sldLayoutId id="2147483665" r:id="rId13"/>
    <p:sldLayoutId id="2147483655" r:id="rId14"/>
    <p:sldLayoutId id="2147483660" r:id="rId15"/>
    <p:sldLayoutId id="2147483809" r:id="rId16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82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85838" indent="-2682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344613" indent="-2682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703388" indent="-2682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243A338-5EC7-4196-A0E8-05B1FE38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3" y="616494"/>
            <a:ext cx="8428391" cy="10535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1561A0-4845-4E30-A051-2FD9AFC9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7173" y="1853625"/>
            <a:ext cx="10670758" cy="426168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01483E-483F-47D3-AD16-1A9A682B89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7174" y="6432605"/>
            <a:ext cx="1209740" cy="28887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4E92DE8-7986-4919-BE09-14B0AE0A9401}" type="datetime1">
              <a:rPr lang="fi-FI" smtClean="0"/>
              <a:t>13.4.2022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FDCAB2B-23AF-4B8F-8F67-2952F4848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66913" y="6432605"/>
            <a:ext cx="4114800" cy="28887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B7EE758-1955-4ECF-A6DD-011EFA3D63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3488" y="6432605"/>
            <a:ext cx="868886" cy="28887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3D2D5F4-4871-4469-8343-ED7F6811B37D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E34623DF-BFEA-4FB4-84D4-AE62F0672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263" y="351488"/>
            <a:ext cx="951123" cy="48675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2FA8D228-E982-4950-BB94-D5E2467C49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263" y="351488"/>
            <a:ext cx="951123" cy="48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90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82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85838" indent="-2682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344613" indent="-2682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703388" indent="-2682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92DE8-7986-4919-BE09-14B0AE0A9401}" type="datetime1">
              <a:rPr lang="fi-FI" smtClean="0"/>
              <a:t>13.4.2022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3D2D5F4-4871-4469-8343-ED7F6811B37D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A4385FE3-5DCD-4837-A242-B64AB902C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263" y="351488"/>
            <a:ext cx="951123" cy="48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12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  <p:sldLayoutId id="2147483986" r:id="rId12"/>
    <p:sldLayoutId id="2147483987" r:id="rId13"/>
    <p:sldLayoutId id="2147483988" r:id="rId14"/>
    <p:sldLayoutId id="2147483989" r:id="rId15"/>
    <p:sldLayoutId id="2147483990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4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5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6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Isosceles Triangle 56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8" name="Isosceles Triangle 57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6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Isosceles Triangle 66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8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9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0" name="Isosceles Triangle 69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1" name="Isosceles Triangle 70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" name="Otsikko 4">
            <a:extLst>
              <a:ext uri="{FF2B5EF4-FFF2-40B4-BE49-F238E27FC236}">
                <a16:creationId xmlns:a16="http://schemas.microsoft.com/office/drawing/2014/main" id="{28B29F20-FCA2-4B72-86FB-C41DF5A08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7" y="609600"/>
            <a:ext cx="7766936" cy="498024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>
              <a:lnSpc>
                <a:spcPct val="90000"/>
              </a:lnSpc>
            </a:pP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r>
              <a:rPr lang="en-US" sz="5300" dirty="0">
                <a:solidFill>
                  <a:schemeClr val="tx1"/>
                </a:solidFill>
              </a:rPr>
              <a:t>Supersankarit ja salapoliisit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lukukerhotoimintaa alkuopetuksessa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sz="3100" dirty="0">
                <a:solidFill>
                  <a:schemeClr val="tx1"/>
                </a:solidFill>
              </a:rPr>
              <a:t>13.4.2022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sz="2200" dirty="0">
                <a:solidFill>
                  <a:schemeClr val="tx1"/>
                </a:solidFill>
              </a:rPr>
              <a:t>kirjastopedagogi Piia Isoaho</a:t>
            </a:r>
            <a:br>
              <a:rPr lang="en-US" sz="220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6C4F84D-27AB-4FE3-91E2-FB602C9C0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03D2D5F4-4871-4469-8343-ED7F6811B37D}" type="slidenum">
              <a:rPr lang="en-US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defTabSz="457200">
                <a:spcAft>
                  <a:spcPts val="600"/>
                </a:spcAft>
              </a:pPr>
              <a:t>1</a:t>
            </a:fld>
            <a:endParaRPr lang="en-US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9090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E658E32-4C0C-47D8-8033-028DB5AB0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447" y="1162975"/>
            <a:ext cx="2803034" cy="3400148"/>
          </a:xfrm>
        </p:spPr>
        <p:txBody>
          <a:bodyPr anchor="ctr">
            <a:noAutofit/>
          </a:bodyPr>
          <a:lstStyle/>
          <a:p>
            <a:br>
              <a:rPr lang="fi-FI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fi-FI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Hankkeen päätyttyä</a:t>
            </a:r>
            <a:br>
              <a:rPr lang="fi-FI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fi-FI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kesällä 2021</a:t>
            </a:r>
            <a:br>
              <a:rPr lang="fi-FI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fi-FI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fi-FI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fi-FI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8407AB3-AB92-488D-8799-8FFDDD1B5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084" y="1006997"/>
            <a:ext cx="5319703" cy="4778228"/>
          </a:xfrm>
        </p:spPr>
        <p:txBody>
          <a:bodyPr anchor="ctr">
            <a:normAutofit/>
          </a:bodyPr>
          <a:lstStyle/>
          <a:p>
            <a:endParaRPr lang="fi-FI" dirty="0">
              <a:solidFill>
                <a:srgbClr val="FFFFFF"/>
              </a:solidFill>
            </a:endParaRPr>
          </a:p>
          <a:p>
            <a:r>
              <a:rPr lang="fi-FI" sz="2000" dirty="0">
                <a:solidFill>
                  <a:srgbClr val="FFFFFF"/>
                </a:solidFill>
              </a:rPr>
              <a:t>* hankerahoitusta oli vielä jäljellä, joten kerhotoimintaa jatkettiin vielä syyslukukaudella 2021 </a:t>
            </a:r>
          </a:p>
          <a:p>
            <a:r>
              <a:rPr lang="fi-FI" sz="2000" dirty="0">
                <a:solidFill>
                  <a:srgbClr val="FFFFFF"/>
                </a:solidFill>
              </a:rPr>
              <a:t>* viisi eri koulua lähti mukaan</a:t>
            </a:r>
          </a:p>
          <a:p>
            <a:r>
              <a:rPr lang="fi-FI" sz="2000" dirty="0">
                <a:solidFill>
                  <a:srgbClr val="FFFFFF"/>
                </a:solidFill>
              </a:rPr>
              <a:t>* yhteensä seitsemän lyhytkerhoa </a:t>
            </a:r>
          </a:p>
          <a:p>
            <a:r>
              <a:rPr lang="fi-FI" sz="2000" dirty="0">
                <a:solidFill>
                  <a:srgbClr val="FFFFFF"/>
                </a:solidFill>
              </a:rPr>
              <a:t>* kerhoteemoina olivat mm.</a:t>
            </a:r>
          </a:p>
          <a:p>
            <a:pPr lvl="1"/>
            <a:r>
              <a:rPr lang="fi-FI" sz="1800" dirty="0">
                <a:solidFill>
                  <a:srgbClr val="FFFFFF"/>
                </a:solidFill>
              </a:rPr>
              <a:t>* merirosvot (suosituin aihe)</a:t>
            </a:r>
          </a:p>
          <a:p>
            <a:pPr lvl="1"/>
            <a:r>
              <a:rPr lang="fi-FI" sz="1800" dirty="0">
                <a:solidFill>
                  <a:srgbClr val="FFFFFF"/>
                </a:solidFill>
              </a:rPr>
              <a:t>* majat (rakennettiin mm. lukumajat) </a:t>
            </a:r>
          </a:p>
          <a:p>
            <a:pPr lvl="1"/>
            <a:r>
              <a:rPr lang="fi-FI" sz="1800" dirty="0">
                <a:solidFill>
                  <a:srgbClr val="FFFFFF"/>
                </a:solidFill>
              </a:rPr>
              <a:t>* luonto</a:t>
            </a:r>
          </a:p>
          <a:p>
            <a:pPr marL="0" indent="0">
              <a:buNone/>
            </a:pPr>
            <a:endParaRPr lang="fi-FI" sz="2000" dirty="0">
              <a:solidFill>
                <a:srgbClr val="FFFFFF"/>
              </a:solidFill>
            </a:endParaRPr>
          </a:p>
          <a:p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52C57EA-DE34-44A7-A39F-7E704EC2D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3D2D5F4-4871-4469-8343-ED7F6811B37D}" type="slidenum">
              <a:rPr lang="fi-FI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4544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658E32-4C0C-47D8-8033-028DB5AB0F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Autofit/>
          </a:bodyPr>
          <a:lstStyle/>
          <a:p>
            <a:br>
              <a:rPr lang="fi-FI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fi-FI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fi-FI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fi-FI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8407AB3-AB92-488D-8799-8FFDDD1B56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4501" y="1682623"/>
            <a:ext cx="3588152" cy="2916660"/>
          </a:xfrm>
        </p:spPr>
        <p:txBody>
          <a:bodyPr anchor="ctr">
            <a:normAutofit/>
          </a:bodyPr>
          <a:lstStyle/>
          <a:p>
            <a:endParaRPr lang="fi-FI" sz="2000" dirty="0">
              <a:solidFill>
                <a:srgbClr val="FFFFFF"/>
              </a:solidFill>
            </a:endParaRPr>
          </a:p>
          <a:p>
            <a:r>
              <a:rPr lang="fi-FI" sz="5400" dirty="0">
                <a:solidFill>
                  <a:srgbClr val="FFFFFF"/>
                </a:solidFill>
              </a:rPr>
              <a:t>Kiitos!</a:t>
            </a:r>
          </a:p>
          <a:p>
            <a:r>
              <a:rPr lang="fi-FI" sz="2400" dirty="0">
                <a:solidFill>
                  <a:srgbClr val="FFFFFF"/>
                </a:solidFill>
              </a:rPr>
              <a:t>piia.isoaho@espoo.fi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52C57EA-DE34-44A7-A39F-7E704EC2D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3D2D5F4-4871-4469-8343-ED7F6811B37D}" type="slidenum">
              <a:rPr lang="fi-FI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11</a:t>
            </a:fld>
            <a:endParaRPr lang="fi-FI">
              <a:solidFill>
                <a:srgbClr val="FFFFFF"/>
              </a:solidFill>
            </a:endParaRPr>
          </a:p>
        </p:txBody>
      </p:sp>
      <p:pic>
        <p:nvPicPr>
          <p:cNvPr id="6" name="Kuva 5" descr="Kuva, joka sisältää kohteen teksti, lattia, kirjasto, näkymä&#10;&#10;Kuvaus luotu automaattisesti">
            <a:extLst>
              <a:ext uri="{FF2B5EF4-FFF2-40B4-BE49-F238E27FC236}">
                <a16:creationId xmlns:a16="http://schemas.microsoft.com/office/drawing/2014/main" id="{E86B8891-2565-40DF-A488-5D176EE22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81" y="1134171"/>
            <a:ext cx="5694942" cy="427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7039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E658E32-4C0C-47D8-8033-028DB5AB0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3843375" cy="5175624"/>
          </a:xfrm>
        </p:spPr>
        <p:txBody>
          <a:bodyPr anchor="ctr">
            <a:normAutofit/>
          </a:bodyPr>
          <a:lstStyle/>
          <a:p>
            <a:r>
              <a:rPr lang="fi-FI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Lukutukea koulutien alkuaskeliin</a:t>
            </a:r>
            <a:br>
              <a:rPr lang="fi-FI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fi-FI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fi-FI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mistä oli kyse?</a:t>
            </a:r>
            <a:endParaRPr lang="fi-FI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8407AB3-AB92-488D-8799-8FFDDD1B5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084" y="609601"/>
            <a:ext cx="5511296" cy="5175624"/>
          </a:xfrm>
        </p:spPr>
        <p:txBody>
          <a:bodyPr anchor="ctr">
            <a:normAutofit/>
          </a:bodyPr>
          <a:lstStyle/>
          <a:p>
            <a:r>
              <a:rPr lang="fi-FI" dirty="0">
                <a:solidFill>
                  <a:srgbClr val="FFFFFF"/>
                </a:solidFill>
              </a:rPr>
              <a:t>* </a:t>
            </a:r>
            <a:r>
              <a:rPr lang="fi-FI" dirty="0">
                <a:solidFill>
                  <a:schemeClr val="tx1"/>
                </a:solidFill>
              </a:rPr>
              <a:t>Seinäjoen kaupunginkirjaston koordinoima hanke</a:t>
            </a:r>
          </a:p>
          <a:p>
            <a:r>
              <a:rPr lang="fi-FI" dirty="0">
                <a:solidFill>
                  <a:srgbClr val="FFFFFF"/>
                </a:solidFill>
              </a:rPr>
              <a:t>* kesto elokuu 2020 – heinäkuu 2021</a:t>
            </a:r>
          </a:p>
          <a:p>
            <a:r>
              <a:rPr lang="fi-FI" dirty="0">
                <a:solidFill>
                  <a:srgbClr val="FFFFFF"/>
                </a:solidFill>
              </a:rPr>
              <a:t>* tavoitteena edistää kirjaston ja koulun yhteistyötä kehittämällä uusia menetelmiä, jotka nostattavat melenkiintoa lukemiseen </a:t>
            </a:r>
          </a:p>
          <a:p>
            <a:r>
              <a:rPr lang="fi-FI" dirty="0">
                <a:solidFill>
                  <a:srgbClr val="FFFFFF"/>
                </a:solidFill>
              </a:rPr>
              <a:t>* lasten lukutaidon paraneminen, lukuharrastuksen ja tasa-arvon lisääntyminen</a:t>
            </a:r>
          </a:p>
          <a:p>
            <a:r>
              <a:rPr lang="fi-FI" dirty="0">
                <a:solidFill>
                  <a:srgbClr val="FFFFFF"/>
                </a:solidFill>
              </a:rPr>
              <a:t>* kirjastopalvelut tutuksi lukemisen alkuaskelissa</a:t>
            </a:r>
          </a:p>
          <a:p>
            <a:r>
              <a:rPr lang="fi-FI" dirty="0">
                <a:solidFill>
                  <a:srgbClr val="FFFFFF"/>
                </a:solidFill>
              </a:rPr>
              <a:t>* kohderyhminä esi- ja alkuopetus sekä alkuopetus (ennalta valitut pilottikoulut, 4 kpl)</a:t>
            </a:r>
          </a:p>
          <a:p>
            <a:r>
              <a:rPr lang="fi-FI" dirty="0">
                <a:solidFill>
                  <a:srgbClr val="FFFFFF"/>
                </a:solidFill>
              </a:rPr>
              <a:t>* hankkeessa huomio erityisesti poikiin, maahanmuuttajiin, tukea tarvitseviin lapsiin</a:t>
            </a:r>
          </a:p>
          <a:p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52C57EA-DE34-44A7-A39F-7E704EC2D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3D2D5F4-4871-4469-8343-ED7F6811B37D}" type="slidenum">
              <a:rPr lang="fi-FI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589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E658E32-4C0C-47D8-8033-028DB5AB0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3843375" cy="5175624"/>
          </a:xfrm>
        </p:spPr>
        <p:txBody>
          <a:bodyPr anchor="ctr">
            <a:normAutofit/>
          </a:bodyPr>
          <a:lstStyle/>
          <a:p>
            <a:r>
              <a:rPr lang="fi-FI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Lukukerho, </a:t>
            </a:r>
            <a:br>
              <a:rPr lang="fi-FI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fi-FI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ikivanha juttu?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8407AB3-AB92-488D-8799-8FFDDD1B5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084" y="609601"/>
            <a:ext cx="5511296" cy="5175624"/>
          </a:xfrm>
        </p:spPr>
        <p:txBody>
          <a:bodyPr anchor="ctr">
            <a:normAutofit/>
          </a:bodyPr>
          <a:lstStyle/>
          <a:p>
            <a:r>
              <a:rPr lang="fi-FI" dirty="0">
                <a:solidFill>
                  <a:srgbClr val="FFFFFF"/>
                </a:solidFill>
              </a:rPr>
              <a:t>* lukukerhotoiminnalla saatiin hankkeen tavoitteita toteutettua jokaisella neljällä pilottikoululla</a:t>
            </a:r>
          </a:p>
          <a:p>
            <a:r>
              <a:rPr lang="fi-FI" dirty="0">
                <a:solidFill>
                  <a:srgbClr val="FFFFFF"/>
                </a:solidFill>
              </a:rPr>
              <a:t>* mukana alkuopetus + eräästä koulusta 3. luokkalaisia</a:t>
            </a:r>
          </a:p>
          <a:p>
            <a:r>
              <a:rPr lang="fi-FI" dirty="0">
                <a:solidFill>
                  <a:srgbClr val="FFFFFF"/>
                </a:solidFill>
              </a:rPr>
              <a:t>* kolmenlaisia ryhmiä, joille ohjelmaa räätälöitiin</a:t>
            </a:r>
          </a:p>
          <a:p>
            <a:pPr lvl="1"/>
            <a:r>
              <a:rPr lang="fi-FI" dirty="0">
                <a:solidFill>
                  <a:srgbClr val="FFFFFF"/>
                </a:solidFill>
              </a:rPr>
              <a:t>* iltapäiväkerhona koululla</a:t>
            </a:r>
          </a:p>
          <a:p>
            <a:pPr lvl="1"/>
            <a:r>
              <a:rPr lang="fi-FI" dirty="0">
                <a:solidFill>
                  <a:srgbClr val="FFFFFF"/>
                </a:solidFill>
              </a:rPr>
              <a:t>* iltapäiväkerhona kirjastossa, ns. kirjastokerhona</a:t>
            </a:r>
          </a:p>
          <a:p>
            <a:pPr lvl="1"/>
            <a:r>
              <a:rPr lang="fi-FI" dirty="0">
                <a:solidFill>
                  <a:srgbClr val="FFFFFF"/>
                </a:solidFill>
              </a:rPr>
              <a:t>* oppitunnilla, opettajan </a:t>
            </a:r>
            <a:r>
              <a:rPr lang="fi-FI" dirty="0" err="1">
                <a:solidFill>
                  <a:srgbClr val="FFFFFF"/>
                </a:solidFill>
              </a:rPr>
              <a:t>läsnäollessa</a:t>
            </a:r>
            <a:endParaRPr lang="fi-FI" dirty="0">
              <a:solidFill>
                <a:srgbClr val="FFFFFF"/>
              </a:solidFill>
            </a:endParaRPr>
          </a:p>
          <a:p>
            <a:pPr marL="457200" lvl="1" indent="0">
              <a:buNone/>
            </a:pPr>
            <a:r>
              <a:rPr lang="fi-FI" dirty="0">
                <a:solidFill>
                  <a:srgbClr val="FFFFFF"/>
                </a:solidFill>
              </a:rPr>
              <a:t>* </a:t>
            </a:r>
            <a:r>
              <a:rPr lang="fi-FI" sz="1800" dirty="0">
                <a:solidFill>
                  <a:srgbClr val="FFFFFF"/>
                </a:solidFill>
              </a:rPr>
              <a:t>kolmen kerhokerran kokonaisuudet niin salapoliisi- kuin supersankarikerhoakin</a:t>
            </a:r>
          </a:p>
          <a:p>
            <a:pPr marL="457200" lvl="1" indent="0">
              <a:buNone/>
            </a:pPr>
            <a:r>
              <a:rPr lang="fi-FI" sz="1800" dirty="0">
                <a:solidFill>
                  <a:srgbClr val="FFFFFF"/>
                </a:solidFill>
              </a:rPr>
              <a:t>* 4 koulua x 3 kerhoa x 2 eli 24 kertaa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52C57EA-DE34-44A7-A39F-7E704EC2D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3D2D5F4-4871-4469-8343-ED7F6811B37D}" type="slidenum">
              <a:rPr lang="fi-FI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1974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E658E32-4C0C-47D8-8033-028DB5AB0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3843375" cy="5175624"/>
          </a:xfrm>
        </p:spPr>
        <p:txBody>
          <a:bodyPr anchor="ctr">
            <a:normAutofit/>
          </a:bodyPr>
          <a:lstStyle/>
          <a:p>
            <a:r>
              <a:rPr lang="fi-FI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Miksi </a:t>
            </a:r>
            <a:br>
              <a:rPr lang="fi-FI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fi-FI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teemoitetut</a:t>
            </a:r>
            <a:br>
              <a:rPr lang="fi-FI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fi-FI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lukukerhot?</a:t>
            </a:r>
            <a:br>
              <a:rPr lang="fi-FI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fi-FI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8407AB3-AB92-488D-8799-8FFDDD1B5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084" y="609601"/>
            <a:ext cx="5511296" cy="5175624"/>
          </a:xfrm>
        </p:spPr>
        <p:txBody>
          <a:bodyPr anchor="ctr">
            <a:normAutofit lnSpcReduction="10000"/>
          </a:bodyPr>
          <a:lstStyle/>
          <a:p>
            <a:r>
              <a:rPr lang="fi-FI" dirty="0">
                <a:solidFill>
                  <a:srgbClr val="FFFFFF"/>
                </a:solidFill>
              </a:rPr>
              <a:t>* teeman mukaan otsikoitu kerho sekä houkutteleva mainos saa uteliaisuuden heräämään</a:t>
            </a:r>
          </a:p>
          <a:p>
            <a:r>
              <a:rPr lang="fi-FI" dirty="0">
                <a:solidFill>
                  <a:srgbClr val="FFFFFF"/>
                </a:solidFill>
              </a:rPr>
              <a:t>* ikä/luokkataso kannattaa ilmoittaa ja pitää siitä kiinni</a:t>
            </a:r>
          </a:p>
          <a:p>
            <a:r>
              <a:rPr lang="fi-FI" dirty="0">
                <a:solidFill>
                  <a:srgbClr val="FFFFFF"/>
                </a:solidFill>
              </a:rPr>
              <a:t>* lukutaitoa ei edellytetty, vain innokkuus ja positiivinen asenne olivat ”vaatimus” </a:t>
            </a:r>
            <a:r>
              <a:rPr lang="fi-FI" dirty="0">
                <a:solidFill>
                  <a:srgbClr val="FFFFFF"/>
                </a:solidFill>
                <a:sym typeface="Wingdings" panose="05000000000000000000" pitchFamily="2" charset="2"/>
              </a:rPr>
              <a:t></a:t>
            </a:r>
            <a:endParaRPr lang="fi-FI" dirty="0">
              <a:solidFill>
                <a:srgbClr val="FFFFFF"/>
              </a:solidFill>
            </a:endParaRPr>
          </a:p>
          <a:p>
            <a:r>
              <a:rPr lang="fi-FI" dirty="0">
                <a:solidFill>
                  <a:srgbClr val="FFFFFF"/>
                </a:solidFill>
              </a:rPr>
              <a:t>* opettajat ja kirjaston henkilökunta innostivat osallistumaan ja olivat aktiivisia toimijoita (</a:t>
            </a:r>
            <a:r>
              <a:rPr lang="fi-FI" dirty="0" err="1">
                <a:solidFill>
                  <a:srgbClr val="FFFFFF"/>
                </a:solidFill>
              </a:rPr>
              <a:t>wilma</a:t>
            </a:r>
            <a:r>
              <a:rPr lang="fi-FI" dirty="0">
                <a:solidFill>
                  <a:srgbClr val="FFFFFF"/>
                </a:solidFill>
              </a:rPr>
              <a:t>-viestit koteihin, mainokset kirjastossa)</a:t>
            </a:r>
          </a:p>
          <a:p>
            <a:r>
              <a:rPr lang="fi-FI" dirty="0">
                <a:solidFill>
                  <a:srgbClr val="FFFFFF"/>
                </a:solidFill>
              </a:rPr>
              <a:t>* sisältöjen miettiminen ja suunnittelu vetäjälle helpompaa: kirjavinkit, lukupätkät,  tehtäväkokonaisuuksien sitominen toisiinsa </a:t>
            </a:r>
          </a:p>
          <a:p>
            <a:r>
              <a:rPr lang="fi-FI" dirty="0">
                <a:solidFill>
                  <a:srgbClr val="FFFFFF"/>
                </a:solidFill>
              </a:rPr>
              <a:t>* lasten osallistaminen tekemiseen – mitä toiveita ensi viikolle? </a:t>
            </a:r>
          </a:p>
          <a:p>
            <a:r>
              <a:rPr lang="fi-FI" dirty="0">
                <a:solidFill>
                  <a:srgbClr val="FFFFFF"/>
                </a:solidFill>
              </a:rPr>
              <a:t>* sitoutuminen toimintaan, jatkuvuus, oma vaikuttaminen yhteiseen tekemiseen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52C57EA-DE34-44A7-A39F-7E704EC2D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3D2D5F4-4871-4469-8343-ED7F6811B37D}" type="slidenum">
              <a:rPr lang="fi-FI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4895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E658E32-4C0C-47D8-8033-028DB5AB0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162974"/>
            <a:ext cx="3843375" cy="4190261"/>
          </a:xfrm>
        </p:spPr>
        <p:txBody>
          <a:bodyPr anchor="ctr">
            <a:normAutofit/>
          </a:bodyPr>
          <a:lstStyle/>
          <a:p>
            <a:br>
              <a:rPr lang="fi-FI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fi-FI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fi-FI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Käynnistämisessä</a:t>
            </a:r>
            <a:br>
              <a:rPr lang="fi-FI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fi-FI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huomioitavia</a:t>
            </a:r>
            <a:br>
              <a:rPr lang="fi-FI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fi-FI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seikkoja</a:t>
            </a:r>
            <a:br>
              <a:rPr lang="fi-FI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fi-FI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fi-FI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fi-FI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fi-FI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8407AB3-AB92-488D-8799-8FFDDD1B5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084" y="609601"/>
            <a:ext cx="5511296" cy="5175624"/>
          </a:xfrm>
        </p:spPr>
        <p:txBody>
          <a:bodyPr anchor="ctr">
            <a:normAutofit/>
          </a:bodyPr>
          <a:lstStyle/>
          <a:p>
            <a:r>
              <a:rPr lang="fi-FI" dirty="0">
                <a:solidFill>
                  <a:srgbClr val="FFFFFF"/>
                </a:solidFill>
              </a:rPr>
              <a:t>* aitous, innostus ja rehellisyys - oman persoonan esiintuonti</a:t>
            </a:r>
          </a:p>
          <a:p>
            <a:r>
              <a:rPr lang="fi-FI" dirty="0">
                <a:solidFill>
                  <a:srgbClr val="FFFFFF"/>
                </a:solidFill>
              </a:rPr>
              <a:t>* ”ei-koulumainen”-rakenne: joustavuus toteutuksessa, kerhojen ohjelmamuutokset sallittuja, miksei joskus jopa suotavia</a:t>
            </a:r>
          </a:p>
          <a:p>
            <a:r>
              <a:rPr lang="fi-FI" dirty="0">
                <a:solidFill>
                  <a:srgbClr val="FFFFFF"/>
                </a:solidFill>
              </a:rPr>
              <a:t>* keskusteleva ja avoin ilmapiiri</a:t>
            </a:r>
          </a:p>
          <a:p>
            <a:r>
              <a:rPr lang="fi-FI" dirty="0">
                <a:solidFill>
                  <a:srgbClr val="FFFFFF"/>
                </a:solidFill>
              </a:rPr>
              <a:t>* toiminnallisuus, yhteinen tekeminen</a:t>
            </a:r>
          </a:p>
          <a:p>
            <a:r>
              <a:rPr lang="fi-FI" dirty="0">
                <a:solidFill>
                  <a:srgbClr val="FFFFFF"/>
                </a:solidFill>
              </a:rPr>
              <a:t>* jatkuva palautteiden keruu edesauttaa tekemään toiminnasta kaikille mieluista (kerhokerran aluksi tai lopuksi 5 min. keskustellen tai Post-it lappusin jne.)</a:t>
            </a:r>
          </a:p>
          <a:p>
            <a:r>
              <a:rPr lang="fi-FI" dirty="0">
                <a:solidFill>
                  <a:srgbClr val="FFFFFF"/>
                </a:solidFill>
              </a:rPr>
              <a:t>* yhden kerhovetäjän toteutettavissa, koska kirjastojen henkilökunnan </a:t>
            </a:r>
            <a:r>
              <a:rPr lang="fi-FI">
                <a:solidFill>
                  <a:srgbClr val="FFFFFF"/>
                </a:solidFill>
              </a:rPr>
              <a:t>määrä jne.</a:t>
            </a:r>
            <a:endParaRPr lang="fi-FI" dirty="0">
              <a:solidFill>
                <a:srgbClr val="FFFFFF"/>
              </a:solidFill>
            </a:endParaRPr>
          </a:p>
          <a:p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52C57EA-DE34-44A7-A39F-7E704EC2D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3D2D5F4-4871-4469-8343-ED7F6811B37D}" type="slidenum">
              <a:rPr lang="fi-FI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5675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E658E32-4C0C-47D8-8033-028DB5AB0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446" y="1162975"/>
            <a:ext cx="3843375" cy="3400148"/>
          </a:xfrm>
        </p:spPr>
        <p:txBody>
          <a:bodyPr anchor="ctr">
            <a:normAutofit fontScale="90000"/>
          </a:bodyPr>
          <a:lstStyle/>
          <a:p>
            <a:br>
              <a:rPr lang="fi-FI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fi-FI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fi-FI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fi-FI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fi-FI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Yy</a:t>
            </a:r>
            <a:r>
              <a:rPr lang="fi-FI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fi-FI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kaa</a:t>
            </a:r>
            <a:r>
              <a:rPr lang="fi-FI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fi-FI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koo</a:t>
            </a:r>
            <a:r>
              <a:rPr lang="fi-FI" dirty="0">
                <a:solidFill>
                  <a:schemeClr val="tx1">
                    <a:lumMod val="85000"/>
                    <a:lumOff val="15000"/>
                  </a:schemeClr>
                </a:solidFill>
              </a:rPr>
              <a:t>!</a:t>
            </a:r>
            <a:br>
              <a:rPr lang="fi-FI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fi-FI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fi-FI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Supersankareiden </a:t>
            </a:r>
            <a:br>
              <a:rPr lang="fi-FI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fi-FI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sekä</a:t>
            </a:r>
            <a:br>
              <a:rPr lang="fi-FI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fi-FI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salapoliisien</a:t>
            </a:r>
            <a:br>
              <a:rPr lang="fi-FI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fi-FI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käynnistysoperaatio </a:t>
            </a:r>
            <a:br>
              <a:rPr lang="fi-FI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fi-FI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fi-FI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fi-FI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fi-FI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fi-FI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fi-FI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8407AB3-AB92-488D-8799-8FFDDD1B5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084" y="292963"/>
            <a:ext cx="5511296" cy="5492262"/>
          </a:xfrm>
        </p:spPr>
        <p:txBody>
          <a:bodyPr anchor="ctr">
            <a:normAutofit lnSpcReduction="10000"/>
          </a:bodyPr>
          <a:lstStyle/>
          <a:p>
            <a:endParaRPr lang="fi-FI" dirty="0">
              <a:solidFill>
                <a:srgbClr val="FFFFFF"/>
              </a:solidFill>
            </a:endParaRPr>
          </a:p>
          <a:p>
            <a:r>
              <a:rPr lang="fi-FI" dirty="0">
                <a:solidFill>
                  <a:srgbClr val="FFFFFF"/>
                </a:solidFill>
              </a:rPr>
              <a:t>* kerhokerran kesto noin 1-1,5h</a:t>
            </a:r>
          </a:p>
          <a:p>
            <a:r>
              <a:rPr lang="fi-FI" dirty="0">
                <a:solidFill>
                  <a:srgbClr val="FFFFFF"/>
                </a:solidFill>
              </a:rPr>
              <a:t>* ryhmäkoko noin 8-10 lasta </a:t>
            </a:r>
          </a:p>
          <a:p>
            <a:r>
              <a:rPr lang="fi-FI" dirty="0">
                <a:solidFill>
                  <a:srgbClr val="FFFFFF"/>
                </a:solidFill>
              </a:rPr>
              <a:t>* tilan mahdollinen valmistelu </a:t>
            </a:r>
          </a:p>
          <a:p>
            <a:r>
              <a:rPr lang="fi-FI" dirty="0">
                <a:solidFill>
                  <a:srgbClr val="FFFFFF"/>
                </a:solidFill>
              </a:rPr>
              <a:t>* yhteiset säännöt kirjallisena</a:t>
            </a:r>
          </a:p>
          <a:p>
            <a:r>
              <a:rPr lang="fi-FI" dirty="0">
                <a:solidFill>
                  <a:srgbClr val="FFFFFF"/>
                </a:solidFill>
              </a:rPr>
              <a:t>* alkupamaus eli päivän kuulumiset, eväät, mitä tänään tehdään</a:t>
            </a:r>
          </a:p>
          <a:p>
            <a:r>
              <a:rPr lang="fi-FI" dirty="0">
                <a:solidFill>
                  <a:srgbClr val="FFFFFF"/>
                </a:solidFill>
              </a:rPr>
              <a:t>* tunnelman haistelua eli aloitetaanko tehtävillä vai rauhoitutaanko vielä hetki</a:t>
            </a:r>
          </a:p>
          <a:p>
            <a:r>
              <a:rPr lang="fi-FI" dirty="0">
                <a:solidFill>
                  <a:srgbClr val="FFFFFF"/>
                </a:solidFill>
              </a:rPr>
              <a:t>* rutiininomaiset alkuvalmistelut</a:t>
            </a:r>
          </a:p>
          <a:p>
            <a:r>
              <a:rPr lang="fi-FI" dirty="0">
                <a:solidFill>
                  <a:srgbClr val="FFFFFF"/>
                </a:solidFill>
              </a:rPr>
              <a:t>* alkujooga, jumppa tai venyttely</a:t>
            </a:r>
          </a:p>
          <a:p>
            <a:r>
              <a:rPr lang="fi-FI" dirty="0">
                <a:solidFill>
                  <a:srgbClr val="FFFFFF"/>
                </a:solidFill>
              </a:rPr>
              <a:t>* loru- tai runotuokio, riimittelytehtävät </a:t>
            </a:r>
          </a:p>
          <a:p>
            <a:r>
              <a:rPr lang="fi-FI" dirty="0">
                <a:solidFill>
                  <a:srgbClr val="FFFFFF"/>
                </a:solidFill>
              </a:rPr>
              <a:t>* alkupalakirja(t): joko lukupätkä, koko kirja tai miksei vain kirjavinkki – tähän voidaan linkittää päivän tekeminen</a:t>
            </a:r>
          </a:p>
          <a:p>
            <a:r>
              <a:rPr lang="fi-FI" dirty="0">
                <a:solidFill>
                  <a:srgbClr val="FFFFFF"/>
                </a:solidFill>
              </a:rPr>
              <a:t>* ääneen lukemisen voima &lt;3</a:t>
            </a:r>
          </a:p>
          <a:p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52C57EA-DE34-44A7-A39F-7E704EC2D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3D2D5F4-4871-4469-8343-ED7F6811B37D}" type="slidenum">
              <a:rPr lang="fi-FI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4941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E658E32-4C0C-47D8-8033-028DB5AB0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374" y="1162974"/>
            <a:ext cx="3661333" cy="4190261"/>
          </a:xfrm>
        </p:spPr>
        <p:txBody>
          <a:bodyPr anchor="ctr">
            <a:normAutofit fontScale="90000"/>
          </a:bodyPr>
          <a:lstStyle/>
          <a:p>
            <a:br>
              <a:rPr lang="fi-FI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fi-FI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fi-FI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… ja </a:t>
            </a:r>
            <a:r>
              <a:rPr lang="fi-FI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eikun</a:t>
            </a:r>
            <a:r>
              <a:rPr lang="fi-FI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menoksi!</a:t>
            </a:r>
            <a:br>
              <a:rPr lang="fi-FI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fi-FI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fi-FI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Mitä siis salapoliisikerhossa </a:t>
            </a:r>
            <a:br>
              <a:rPr lang="fi-FI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fi-FI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tehtiin? </a:t>
            </a:r>
            <a:br>
              <a:rPr lang="fi-FI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fi-FI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fi-FI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fi-FI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fi-FI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fi-FI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fi-FI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fi-FI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8407AB3-AB92-488D-8799-8FFDDD1B5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084" y="451512"/>
            <a:ext cx="5511296" cy="5813771"/>
          </a:xfrm>
        </p:spPr>
        <p:txBody>
          <a:bodyPr anchor="ctr">
            <a:normAutofit fontScale="92500" lnSpcReduction="10000"/>
          </a:bodyPr>
          <a:lstStyle/>
          <a:p>
            <a:r>
              <a:rPr lang="fi-FI" dirty="0">
                <a:solidFill>
                  <a:srgbClr val="FFFFFF"/>
                </a:solidFill>
              </a:rPr>
              <a:t>* tehtävät suosittuja ja odotettiin kovasti mm. aivopähkinöiden ratkomista </a:t>
            </a:r>
          </a:p>
          <a:p>
            <a:r>
              <a:rPr lang="fi-FI" dirty="0">
                <a:solidFill>
                  <a:srgbClr val="FFFFFF"/>
                </a:solidFill>
              </a:rPr>
              <a:t>* Oppi &amp; Ilo –tehtäväkortit</a:t>
            </a:r>
          </a:p>
          <a:p>
            <a:r>
              <a:rPr lang="fi-FI" dirty="0">
                <a:solidFill>
                  <a:srgbClr val="FFFFFF"/>
                </a:solidFill>
              </a:rPr>
              <a:t>* salapoliisikirjallisuus</a:t>
            </a:r>
          </a:p>
          <a:p>
            <a:r>
              <a:rPr lang="fi-FI" dirty="0">
                <a:solidFill>
                  <a:srgbClr val="FFFFFF"/>
                </a:solidFill>
              </a:rPr>
              <a:t>* juonellisuus ja tarinan eteneminen</a:t>
            </a:r>
          </a:p>
          <a:p>
            <a:r>
              <a:rPr lang="fi-FI" dirty="0">
                <a:solidFill>
                  <a:srgbClr val="FFFFFF"/>
                </a:solidFill>
              </a:rPr>
              <a:t>* alkuopetuksessa </a:t>
            </a:r>
            <a:r>
              <a:rPr lang="fi-FI" dirty="0" err="1">
                <a:solidFill>
                  <a:srgbClr val="FFFFFF"/>
                </a:solidFill>
              </a:rPr>
              <a:t>monentasoista</a:t>
            </a:r>
            <a:r>
              <a:rPr lang="fi-FI" dirty="0">
                <a:solidFill>
                  <a:srgbClr val="FFFFFF"/>
                </a:solidFill>
              </a:rPr>
              <a:t> lukijaa, jokaiselle jotain!</a:t>
            </a:r>
          </a:p>
          <a:p>
            <a:pPr lvl="1"/>
            <a:r>
              <a:rPr lang="fi-FI" dirty="0">
                <a:solidFill>
                  <a:srgbClr val="FFFFFF"/>
                </a:solidFill>
              </a:rPr>
              <a:t>* kuvakirjat, esim. Tapani </a:t>
            </a:r>
            <a:r>
              <a:rPr lang="fi-FI" dirty="0" err="1">
                <a:solidFill>
                  <a:srgbClr val="FFFFFF"/>
                </a:solidFill>
              </a:rPr>
              <a:t>Baggen</a:t>
            </a:r>
            <a:r>
              <a:rPr lang="fi-FI" dirty="0">
                <a:solidFill>
                  <a:srgbClr val="FFFFFF"/>
                </a:solidFill>
              </a:rPr>
              <a:t> Ukulele-etsivä Nana</a:t>
            </a:r>
          </a:p>
          <a:p>
            <a:pPr lvl="1"/>
            <a:r>
              <a:rPr lang="fi-FI" dirty="0">
                <a:solidFill>
                  <a:srgbClr val="FFFFFF"/>
                </a:solidFill>
              </a:rPr>
              <a:t>* helppolukuisista esim. Helena </a:t>
            </a:r>
            <a:r>
              <a:rPr lang="fi-FI" dirty="0" err="1">
                <a:solidFill>
                  <a:srgbClr val="FFFFFF"/>
                </a:solidFill>
              </a:rPr>
              <a:t>Bross</a:t>
            </a:r>
            <a:r>
              <a:rPr lang="fi-FI" dirty="0">
                <a:solidFill>
                  <a:srgbClr val="FFFFFF"/>
                </a:solidFill>
              </a:rPr>
              <a:t> (Lukuavain)</a:t>
            </a:r>
          </a:p>
          <a:p>
            <a:pPr lvl="1"/>
            <a:r>
              <a:rPr lang="fi-FI" dirty="0">
                <a:solidFill>
                  <a:srgbClr val="FFFFFF"/>
                </a:solidFill>
              </a:rPr>
              <a:t>* </a:t>
            </a:r>
            <a:r>
              <a:rPr lang="fi-FI" dirty="0" err="1">
                <a:solidFill>
                  <a:srgbClr val="FFFFFF"/>
                </a:solidFill>
              </a:rPr>
              <a:t>LasseMaijat</a:t>
            </a:r>
            <a:r>
              <a:rPr lang="fi-FI" dirty="0">
                <a:solidFill>
                  <a:srgbClr val="FFFFFF"/>
                </a:solidFill>
              </a:rPr>
              <a:t> (</a:t>
            </a:r>
            <a:r>
              <a:rPr lang="fi-FI" dirty="0" err="1">
                <a:solidFill>
                  <a:srgbClr val="FFFFFF"/>
                </a:solidFill>
              </a:rPr>
              <a:t>Widmark</a:t>
            </a:r>
            <a:r>
              <a:rPr lang="fi-FI" dirty="0">
                <a:solidFill>
                  <a:srgbClr val="FFFFFF"/>
                </a:solidFill>
              </a:rPr>
              <a:t>), Elsan ja Elmerin etsivätoimisto (</a:t>
            </a:r>
            <a:r>
              <a:rPr lang="fi-FI" dirty="0" err="1">
                <a:solidFill>
                  <a:srgbClr val="FFFFFF"/>
                </a:solidFill>
              </a:rPr>
              <a:t>Bagge</a:t>
            </a:r>
            <a:r>
              <a:rPr lang="fi-FI" dirty="0">
                <a:solidFill>
                  <a:srgbClr val="FFFFFF"/>
                </a:solidFill>
              </a:rPr>
              <a:t>)  </a:t>
            </a:r>
          </a:p>
          <a:p>
            <a:r>
              <a:rPr lang="fi-FI" dirty="0">
                <a:solidFill>
                  <a:srgbClr val="FFFFFF"/>
                </a:solidFill>
              </a:rPr>
              <a:t>* lukemiseen innostavaa tukea teemaan liittyvillä kirjoilla, joita ripoteltu tilaan kerhon ajaksi tutkittavaksi</a:t>
            </a:r>
          </a:p>
          <a:p>
            <a:r>
              <a:rPr lang="fi-FI" dirty="0">
                <a:solidFill>
                  <a:srgbClr val="FFFFFF"/>
                </a:solidFill>
              </a:rPr>
              <a:t>* kirjavinkkejä kotiin joko itsenäisesti tai yhdessä luettavaksi Lukupassissa, joka annettiin mukaan</a:t>
            </a:r>
          </a:p>
          <a:p>
            <a:r>
              <a:rPr lang="fi-FI" dirty="0">
                <a:solidFill>
                  <a:srgbClr val="FFFFFF"/>
                </a:solidFill>
              </a:rPr>
              <a:t>* ratkaisut tehtäviin yhdessä keskustellen</a:t>
            </a:r>
          </a:p>
          <a:p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52C57EA-DE34-44A7-A39F-7E704EC2D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3D2D5F4-4871-4469-8343-ED7F6811B37D}" type="slidenum">
              <a:rPr lang="fi-FI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0677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E658E32-4C0C-47D8-8033-028DB5AB0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162974"/>
            <a:ext cx="3843375" cy="4190261"/>
          </a:xfrm>
        </p:spPr>
        <p:txBody>
          <a:bodyPr anchor="ctr">
            <a:normAutofit/>
          </a:bodyPr>
          <a:lstStyle/>
          <a:p>
            <a:br>
              <a:rPr lang="fi-FI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fi-FI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fi-FI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fi-FI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fi-FI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fi-FI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8407AB3-AB92-488D-8799-8FFDDD1B5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084" y="609601"/>
            <a:ext cx="5511296" cy="5175624"/>
          </a:xfrm>
        </p:spPr>
        <p:txBody>
          <a:bodyPr anchor="ctr">
            <a:normAutofit/>
          </a:bodyPr>
          <a:lstStyle/>
          <a:p>
            <a:endParaRPr lang="fi-FI" dirty="0">
              <a:solidFill>
                <a:srgbClr val="FFFFFF"/>
              </a:solidFill>
            </a:endParaRPr>
          </a:p>
          <a:p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52C57EA-DE34-44A7-A39F-7E704EC2D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3D2D5F4-4871-4469-8343-ED7F6811B37D}" type="slidenum">
              <a:rPr lang="fi-FI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</a:t>
            </a:fld>
            <a:endParaRPr lang="fi-FI">
              <a:solidFill>
                <a:srgbClr val="FFFFFF"/>
              </a:solidFill>
            </a:endParaRPr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16E92EA2-7C50-4204-8447-7EE468F800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589" y="2321159"/>
            <a:ext cx="3259667" cy="4085328"/>
          </a:xfrm>
          <a:prstGeom prst="rect">
            <a:avLst/>
          </a:prstGeom>
        </p:spPr>
      </p:pic>
      <p:sp>
        <p:nvSpPr>
          <p:cNvPr id="18" name="Tekstiruutu 17">
            <a:extLst>
              <a:ext uri="{FF2B5EF4-FFF2-40B4-BE49-F238E27FC236}">
                <a16:creationId xmlns:a16="http://schemas.microsoft.com/office/drawing/2014/main" id="{60A6CBBD-83A6-48AE-A8E2-98362F4B15C5}"/>
              </a:ext>
            </a:extLst>
          </p:cNvPr>
          <p:cNvSpPr txBox="1"/>
          <p:nvPr/>
        </p:nvSpPr>
        <p:spPr>
          <a:xfrm>
            <a:off x="6301354" y="905471"/>
            <a:ext cx="545722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solidFill>
                  <a:srgbClr val="FFFFFF"/>
                </a:solidFill>
              </a:rPr>
              <a:t>* Tehtävinä toteutimme muun muassa sormenjälkien tutkimista, Kadonnut”- ilmoituksen laatimista, omien hahmojen luomista, joille keksittiin nimet ja oma vahvuus/ominaisuus </a:t>
            </a:r>
          </a:p>
          <a:p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7" name="Kuva 6" descr="Kuva, joka sisältää kohteen seinä, sisä, henkilö, värikäs&#10;&#10;Kuvaus luotu automaattisesti">
            <a:extLst>
              <a:ext uri="{FF2B5EF4-FFF2-40B4-BE49-F238E27FC236}">
                <a16:creationId xmlns:a16="http://schemas.microsoft.com/office/drawing/2014/main" id="{C03E8C36-E1DC-4AE4-A2A0-57CBE8B3C7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48" y="1292413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8315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E658E32-4C0C-47D8-8033-028DB5AB0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446" y="1162975"/>
            <a:ext cx="3843375" cy="3400148"/>
          </a:xfrm>
        </p:spPr>
        <p:txBody>
          <a:bodyPr anchor="ctr">
            <a:normAutofit fontScale="90000"/>
          </a:bodyPr>
          <a:lstStyle/>
          <a:p>
            <a:br>
              <a:rPr lang="fi-FI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fi-FI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fi-FI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fi-FI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fi-FI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Bonus:</a:t>
            </a:r>
            <a:br>
              <a:rPr lang="fi-FI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fi-FI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fi-FI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Supersankarikerhon </a:t>
            </a:r>
            <a:br>
              <a:rPr lang="fi-FI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fi-FI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päätöstapahtuma </a:t>
            </a:r>
            <a:br>
              <a:rPr lang="fi-FI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fi-FI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kirjastossa</a:t>
            </a:r>
            <a:br>
              <a:rPr lang="fi-FI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fi-FI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fi-FI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fi-FI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fi-FI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fi-FI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fi-FI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8407AB3-AB92-488D-8799-8FFDDD1B5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084" y="292963"/>
            <a:ext cx="5511296" cy="5492262"/>
          </a:xfrm>
        </p:spPr>
        <p:txBody>
          <a:bodyPr anchor="ctr">
            <a:normAutofit/>
          </a:bodyPr>
          <a:lstStyle/>
          <a:p>
            <a:endParaRPr lang="fi-FI" dirty="0">
              <a:solidFill>
                <a:srgbClr val="FFFFFF"/>
              </a:solidFill>
            </a:endParaRPr>
          </a:p>
          <a:p>
            <a:r>
              <a:rPr lang="fi-FI" dirty="0">
                <a:solidFill>
                  <a:srgbClr val="FFFFFF"/>
                </a:solidFill>
              </a:rPr>
              <a:t>* spesiaalina järjestettiin iltatapahtuma kirjastolla</a:t>
            </a:r>
          </a:p>
          <a:p>
            <a:r>
              <a:rPr lang="fi-FI" dirty="0">
                <a:solidFill>
                  <a:srgbClr val="FFFFFF"/>
                </a:solidFill>
              </a:rPr>
              <a:t>* kutsu koteihin koulun kautta</a:t>
            </a:r>
          </a:p>
          <a:p>
            <a:r>
              <a:rPr lang="fi-FI" dirty="0">
                <a:solidFill>
                  <a:srgbClr val="FFFFFF"/>
                </a:solidFill>
              </a:rPr>
              <a:t>* tarjolla niin kirjallista kuin muutakin herkkua</a:t>
            </a:r>
          </a:p>
          <a:p>
            <a:r>
              <a:rPr lang="fi-FI" dirty="0">
                <a:solidFill>
                  <a:srgbClr val="FFFFFF"/>
                </a:solidFill>
              </a:rPr>
              <a:t>* kerroin yhdessä lukemisen tärkeydestä, vaikka mekaaninen lukutaito olisikin jo saavutettu</a:t>
            </a:r>
          </a:p>
          <a:p>
            <a:r>
              <a:rPr lang="fi-FI" dirty="0">
                <a:solidFill>
                  <a:srgbClr val="FFFFFF"/>
                </a:solidFill>
              </a:rPr>
              <a:t>* vanhemmilta selkeää palautetta – kerhotoiminnan tärkeys huomioitu, yhdessä tekeminen turvallisessa seurassa, lukemisen tukeminen ja kirjoihin tutustuminen tehty helpoksi ja hauskaksi</a:t>
            </a:r>
          </a:p>
          <a:p>
            <a:r>
              <a:rPr lang="fi-FI" dirty="0">
                <a:solidFill>
                  <a:srgbClr val="FFFFFF"/>
                </a:solidFill>
              </a:rPr>
              <a:t>* jatkoa toiminnalle toivottiin</a:t>
            </a:r>
          </a:p>
          <a:p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52C57EA-DE34-44A7-A39F-7E704EC2D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3D2D5F4-4871-4469-8343-ED7F6811B37D}" type="slidenum">
              <a:rPr lang="fi-FI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33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Espoo">
  <a:themeElements>
    <a:clrScheme name="Espoon kaupunki">
      <a:dk1>
        <a:sysClr val="windowText" lastClr="000000"/>
      </a:dk1>
      <a:lt1>
        <a:sysClr val="window" lastClr="FFFFFF"/>
      </a:lt1>
      <a:dk2>
        <a:srgbClr val="091C38"/>
      </a:dk2>
      <a:lt2>
        <a:srgbClr val="C9D4DD"/>
      </a:lt2>
      <a:accent1>
        <a:srgbClr val="0047B6"/>
      </a:accent1>
      <a:accent2>
        <a:srgbClr val="FFC386"/>
      </a:accent2>
      <a:accent3>
        <a:srgbClr val="014B30"/>
      </a:accent3>
      <a:accent4>
        <a:srgbClr val="FF4F57"/>
      </a:accent4>
      <a:accent5>
        <a:srgbClr val="FCA5C7"/>
      </a:accent5>
      <a:accent6>
        <a:srgbClr val="FDE6DB"/>
      </a:accent6>
      <a:hlink>
        <a:srgbClr val="0047B6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0047B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01 Espoon PowerPoint-malli.potx" id="{394720CF-70F8-4820-B853-02F48B92462B}" vid="{8CA3B158-F224-42C4-910A-4984F556E2D9}"/>
    </a:ext>
  </a:extLst>
</a:theme>
</file>

<file path=ppt/theme/theme2.xml><?xml version="1.0" encoding="utf-8"?>
<a:theme xmlns:a="http://schemas.openxmlformats.org/drawingml/2006/main" name="Espoon kaupunki">
  <a:themeElements>
    <a:clrScheme name="Espoon kaupunki">
      <a:dk1>
        <a:sysClr val="windowText" lastClr="000000"/>
      </a:dk1>
      <a:lt1>
        <a:sysClr val="window" lastClr="FFFFFF"/>
      </a:lt1>
      <a:dk2>
        <a:srgbClr val="091C38"/>
      </a:dk2>
      <a:lt2>
        <a:srgbClr val="C9D4DD"/>
      </a:lt2>
      <a:accent1>
        <a:srgbClr val="0047B6"/>
      </a:accent1>
      <a:accent2>
        <a:srgbClr val="FFC386"/>
      </a:accent2>
      <a:accent3>
        <a:srgbClr val="014B30"/>
      </a:accent3>
      <a:accent4>
        <a:srgbClr val="FF4F57"/>
      </a:accent4>
      <a:accent5>
        <a:srgbClr val="FCA5C7"/>
      </a:accent5>
      <a:accent6>
        <a:srgbClr val="FDE6DB"/>
      </a:accent6>
      <a:hlink>
        <a:srgbClr val="0047B6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0047B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poon kaupunki" id="{143FD25D-734F-449D-9363-02797CE1ADFB}" vid="{5B92F9C7-A606-4D20-9245-763799E78A89}"/>
    </a:ext>
  </a:extLst>
</a:theme>
</file>

<file path=ppt/theme/theme3.xml><?xml version="1.0" encoding="utf-8"?>
<a:theme xmlns:a="http://schemas.openxmlformats.org/drawingml/2006/main" name="Pinta">
  <a:themeElements>
    <a:clrScheme name="Pin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Pin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n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</TotalTime>
  <Words>754</Words>
  <Application>Microsoft Office PowerPoint</Application>
  <PresentationFormat>Laajakuva</PresentationFormat>
  <Paragraphs>92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11</vt:i4>
      </vt:variant>
    </vt:vector>
  </HeadingPairs>
  <TitlesOfParts>
    <vt:vector size="18" baseType="lpstr">
      <vt:lpstr>Arial</vt:lpstr>
      <vt:lpstr>Calibri</vt:lpstr>
      <vt:lpstr>Trebuchet MS</vt:lpstr>
      <vt:lpstr>Wingdings 3</vt:lpstr>
      <vt:lpstr>Espoo</vt:lpstr>
      <vt:lpstr>Espoon kaupunki</vt:lpstr>
      <vt:lpstr>Pinta</vt:lpstr>
      <vt:lpstr>                   Supersankarit ja salapoliisit lukukerhotoimintaa alkuopetuksessa  13.4.2022  kirjastopedagogi Piia Isoaho </vt:lpstr>
      <vt:lpstr>Lukutukea koulutien alkuaskeliin  - mistä oli kyse?</vt:lpstr>
      <vt:lpstr>Lukukerho,  ikivanha juttu?</vt:lpstr>
      <vt:lpstr>Miksi  teemoitetut lukukerhot? </vt:lpstr>
      <vt:lpstr>  Käynnistämisessä huomioitavia seikkoja    </vt:lpstr>
      <vt:lpstr>    Yy, kaa, koo!  Supersankareiden  sekä salapoliisien käynnistysoperaatio       </vt:lpstr>
      <vt:lpstr>  … ja eikun menoksi!  Mitä siis salapoliisikerhossa  tehtiin?        </vt:lpstr>
      <vt:lpstr>     </vt:lpstr>
      <vt:lpstr>    Bonus:  Supersankarikerhon  päätöstapahtuma  kirjastossa      </vt:lpstr>
      <vt:lpstr> Hankkeen päätyttyä kesällä 2021   </vt:lpstr>
      <vt:lpstr>   </vt:lpstr>
    </vt:vector>
  </TitlesOfParts>
  <Company>Espoo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Isoaho Piia</dc:creator>
  <cp:lastModifiedBy>Isoaho Piia</cp:lastModifiedBy>
  <cp:revision>34</cp:revision>
  <dcterms:created xsi:type="dcterms:W3CDTF">2022-04-06T05:32:53Z</dcterms:created>
  <dcterms:modified xsi:type="dcterms:W3CDTF">2022-04-13T05:45:26Z</dcterms:modified>
</cp:coreProperties>
</file>